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58" r:id="rId4"/>
    <p:sldId id="270" r:id="rId5"/>
    <p:sldId id="259" r:id="rId6"/>
    <p:sldId id="260" r:id="rId7"/>
    <p:sldId id="257" r:id="rId8"/>
    <p:sldId id="262" r:id="rId9"/>
    <p:sldId id="263" r:id="rId10"/>
    <p:sldId id="264" r:id="rId11"/>
    <p:sldId id="266" r:id="rId12"/>
    <p:sldId id="267" r:id="rId13"/>
    <p:sldId id="269" r:id="rId14"/>
    <p:sldId id="268" r:id="rId15"/>
    <p:sldId id="265"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3"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A0995009-D21A-4826-AD8B-D3D48F2D4858}" type="datetimeFigureOut">
              <a:rPr lang="de-DE" smtClean="0"/>
              <a:t>24.09.2021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B894372-D6DE-47F2-8F8A-07B0CC6FB52A}" type="slidenum">
              <a:rPr lang="de-DE" smtClean="0"/>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107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0995009-D21A-4826-AD8B-D3D48F2D4858}" type="datetimeFigureOut">
              <a:rPr lang="de-DE" smtClean="0"/>
              <a:t>24.09.2021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B894372-D6DE-47F2-8F8A-07B0CC6FB52A}" type="slidenum">
              <a:rPr lang="de-DE" smtClean="0"/>
              <a:t>‹Nr.›</a:t>
            </a:fld>
            <a:endParaRPr lang="de-DE"/>
          </a:p>
        </p:txBody>
      </p:sp>
    </p:spTree>
    <p:extLst>
      <p:ext uri="{BB962C8B-B14F-4D97-AF65-F5344CB8AC3E}">
        <p14:creationId xmlns:p14="http://schemas.microsoft.com/office/powerpoint/2010/main" val="1743014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0995009-D21A-4826-AD8B-D3D48F2D4858}" type="datetimeFigureOut">
              <a:rPr lang="de-DE" smtClean="0"/>
              <a:t>24.09.2021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B894372-D6DE-47F2-8F8A-07B0CC6FB52A}" type="slidenum">
              <a:rPr lang="de-DE" smtClean="0"/>
              <a:t>‹Nr.›</a:t>
            </a:fld>
            <a:endParaRPr lang="de-DE"/>
          </a:p>
        </p:txBody>
      </p:sp>
    </p:spTree>
    <p:extLst>
      <p:ext uri="{BB962C8B-B14F-4D97-AF65-F5344CB8AC3E}">
        <p14:creationId xmlns:p14="http://schemas.microsoft.com/office/powerpoint/2010/main" val="3688230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0995009-D21A-4826-AD8B-D3D48F2D4858}" type="datetimeFigureOut">
              <a:rPr lang="de-DE" smtClean="0"/>
              <a:t>24.09.2021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B894372-D6DE-47F2-8F8A-07B0CC6FB52A}" type="slidenum">
              <a:rPr lang="de-DE" smtClean="0"/>
              <a:t>‹Nr.›</a:t>
            </a:fld>
            <a:endParaRPr lang="de-DE"/>
          </a:p>
        </p:txBody>
      </p:sp>
    </p:spTree>
    <p:extLst>
      <p:ext uri="{BB962C8B-B14F-4D97-AF65-F5344CB8AC3E}">
        <p14:creationId xmlns:p14="http://schemas.microsoft.com/office/powerpoint/2010/main" val="1671556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Mastertitelformat bearbeiten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A0995009-D21A-4826-AD8B-D3D48F2D4858}" type="datetimeFigureOut">
              <a:rPr lang="de-DE" smtClean="0"/>
              <a:t>24.09.2021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B894372-D6DE-47F2-8F8A-07B0CC6FB52A}" type="slidenum">
              <a:rPr lang="de-DE" smtClean="0"/>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1617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A0995009-D21A-4826-AD8B-D3D48F2D4858}" type="datetimeFigureOut">
              <a:rPr lang="de-DE" smtClean="0"/>
              <a:t>24.09.2021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B894372-D6DE-47F2-8F8A-07B0CC6FB52A}" type="slidenum">
              <a:rPr lang="de-DE" smtClean="0"/>
              <a:t>‹Nr.›</a:t>
            </a:fld>
            <a:endParaRPr lang="de-DE"/>
          </a:p>
        </p:txBody>
      </p:sp>
    </p:spTree>
    <p:extLst>
      <p:ext uri="{BB962C8B-B14F-4D97-AF65-F5344CB8AC3E}">
        <p14:creationId xmlns:p14="http://schemas.microsoft.com/office/powerpoint/2010/main" val="309409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22960" y="2582334"/>
            <a:ext cx="3703320" cy="32867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63440" y="2582334"/>
            <a:ext cx="3703320" cy="32867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A0995009-D21A-4826-AD8B-D3D48F2D4858}" type="datetimeFigureOut">
              <a:rPr lang="de-DE" smtClean="0"/>
              <a:t>24.09.2021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5B894372-D6DE-47F2-8F8A-07B0CC6FB52A}" type="slidenum">
              <a:rPr lang="de-DE" smtClean="0"/>
              <a:t>‹Nr.›</a:t>
            </a:fld>
            <a:endParaRPr lang="de-DE"/>
          </a:p>
        </p:txBody>
      </p:sp>
    </p:spTree>
    <p:extLst>
      <p:ext uri="{BB962C8B-B14F-4D97-AF65-F5344CB8AC3E}">
        <p14:creationId xmlns:p14="http://schemas.microsoft.com/office/powerpoint/2010/main" val="2903304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A0995009-D21A-4826-AD8B-D3D48F2D4858}" type="datetimeFigureOut">
              <a:rPr lang="de-DE" smtClean="0"/>
              <a:t>24.09.2021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5B894372-D6DE-47F2-8F8A-07B0CC6FB52A}" type="slidenum">
              <a:rPr lang="de-DE" smtClean="0"/>
              <a:t>‹Nr.›</a:t>
            </a:fld>
            <a:endParaRPr lang="de-DE"/>
          </a:p>
        </p:txBody>
      </p:sp>
    </p:spTree>
    <p:extLst>
      <p:ext uri="{BB962C8B-B14F-4D97-AF65-F5344CB8AC3E}">
        <p14:creationId xmlns:p14="http://schemas.microsoft.com/office/powerpoint/2010/main" val="4149058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0995009-D21A-4826-AD8B-D3D48F2D4858}" type="datetimeFigureOut">
              <a:rPr lang="de-DE" smtClean="0"/>
              <a:t>24.09.2021</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a:p>
        </p:txBody>
      </p:sp>
      <p:sp>
        <p:nvSpPr>
          <p:cNvPr id="9" name="Slide Number Placeholder 8"/>
          <p:cNvSpPr>
            <a:spLocks noGrp="1"/>
          </p:cNvSpPr>
          <p:nvPr>
            <p:ph type="sldNum" sz="quarter" idx="12"/>
          </p:nvPr>
        </p:nvSpPr>
        <p:spPr/>
        <p:txBody>
          <a:bodyPr/>
          <a:lstStyle/>
          <a:p>
            <a:fld id="{5B894372-D6DE-47F2-8F8A-07B0CC6FB52A}" type="slidenum">
              <a:rPr lang="de-DE" smtClean="0"/>
              <a:t>‹Nr.›</a:t>
            </a:fld>
            <a:endParaRPr lang="de-DE"/>
          </a:p>
        </p:txBody>
      </p:sp>
    </p:spTree>
    <p:extLst>
      <p:ext uri="{BB962C8B-B14F-4D97-AF65-F5344CB8AC3E}">
        <p14:creationId xmlns:p14="http://schemas.microsoft.com/office/powerpoint/2010/main" val="906308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0995009-D21A-4826-AD8B-D3D48F2D4858}" type="datetimeFigureOut">
              <a:rPr lang="de-DE" smtClean="0"/>
              <a:t>24.09.2021</a:t>
            </a:fld>
            <a:endParaRPr lang="de-D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de-D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B894372-D6DE-47F2-8F8A-07B0CC6FB52A}" type="slidenum">
              <a:rPr lang="de-DE" smtClean="0"/>
              <a:t>‹Nr.›</a:t>
            </a:fld>
            <a:endParaRPr lang="de-DE"/>
          </a:p>
        </p:txBody>
      </p:sp>
    </p:spTree>
    <p:extLst>
      <p:ext uri="{BB962C8B-B14F-4D97-AF65-F5344CB8AC3E}">
        <p14:creationId xmlns:p14="http://schemas.microsoft.com/office/powerpoint/2010/main" val="4246691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A0995009-D21A-4826-AD8B-D3D48F2D4858}" type="datetimeFigureOut">
              <a:rPr lang="de-DE" smtClean="0"/>
              <a:t>24.09.2021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B894372-D6DE-47F2-8F8A-07B0CC6FB52A}" type="slidenum">
              <a:rPr lang="de-DE" smtClean="0"/>
              <a:t>‹Nr.›</a:t>
            </a:fld>
            <a:endParaRPr lang="de-DE"/>
          </a:p>
        </p:txBody>
      </p:sp>
    </p:spTree>
    <p:extLst>
      <p:ext uri="{BB962C8B-B14F-4D97-AF65-F5344CB8AC3E}">
        <p14:creationId xmlns:p14="http://schemas.microsoft.com/office/powerpoint/2010/main" val="2221136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A0995009-D21A-4826-AD8B-D3D48F2D4858}" type="datetimeFigureOut">
              <a:rPr lang="de-DE" smtClean="0"/>
              <a:t>24.09.2021</a:t>
            </a:fld>
            <a:endParaRPr lang="de-D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5B894372-D6DE-47F2-8F8A-07B0CC6FB52A}" type="slidenum">
              <a:rPr lang="de-DE" smtClean="0"/>
              <a:t>‹Nr.›</a:t>
            </a:fld>
            <a:endParaRPr lang="de-D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53454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09601"/>
            <a:ext cx="7772400" cy="2675383"/>
          </a:xfrm>
        </p:spPr>
        <p:txBody>
          <a:bodyPr/>
          <a:lstStyle/>
          <a:p>
            <a:r>
              <a:rPr lang="en-GB" sz="2800" b="1" dirty="0">
                <a:effectLst/>
                <a:latin typeface="Times New Roman" panose="02020603050405020304" pitchFamily="18" charset="0"/>
                <a:ea typeface="Calibri" panose="020F0502020204030204" pitchFamily="34" charset="0"/>
              </a:rPr>
              <a:t>How to Transform </a:t>
            </a:r>
            <a:r>
              <a:rPr lang="en-GB" sz="2800" b="1" dirty="0">
                <a:latin typeface="Times New Roman" panose="02020603050405020304" pitchFamily="18" charset="0"/>
                <a:ea typeface="Calibri" panose="020F0502020204030204" pitchFamily="34" charset="0"/>
              </a:rPr>
              <a:t>C</a:t>
            </a:r>
            <a:r>
              <a:rPr lang="en-GB" sz="2800" b="1" dirty="0">
                <a:effectLst/>
                <a:latin typeface="Times New Roman" panose="02020603050405020304" pitchFamily="18" charset="0"/>
                <a:ea typeface="Calibri" panose="020F0502020204030204" pitchFamily="34" charset="0"/>
              </a:rPr>
              <a:t>apitalism? Can Low or Zero </a:t>
            </a:r>
            <a:r>
              <a:rPr lang="en-GB" sz="2800" b="1" dirty="0">
                <a:latin typeface="Times New Roman" panose="02020603050405020304" pitchFamily="18" charset="0"/>
                <a:ea typeface="Calibri" panose="020F0502020204030204" pitchFamily="34" charset="0"/>
              </a:rPr>
              <a:t>G</a:t>
            </a:r>
            <a:r>
              <a:rPr lang="en-GB" sz="2800" b="1" dirty="0">
                <a:effectLst/>
                <a:latin typeface="Times New Roman" panose="02020603050405020304" pitchFamily="18" charset="0"/>
                <a:ea typeface="Calibri" panose="020F0502020204030204" pitchFamily="34" charset="0"/>
              </a:rPr>
              <a:t>rowth be Achieved under Capitalism?</a:t>
            </a:r>
            <a:br>
              <a:rPr lang="en-GB" sz="2800" b="1" dirty="0">
                <a:effectLst/>
                <a:latin typeface="Times New Roman" panose="02020603050405020304" pitchFamily="18" charset="0"/>
                <a:ea typeface="Calibri" panose="020F0502020204030204" pitchFamily="34" charset="0"/>
              </a:rPr>
            </a:br>
            <a:br>
              <a:rPr lang="en-GB" sz="1800" b="1" dirty="0">
                <a:effectLst/>
                <a:latin typeface="Times New Roman" panose="02020603050405020304" pitchFamily="18" charset="0"/>
                <a:ea typeface="Calibri" panose="020F0502020204030204" pitchFamily="34" charset="0"/>
              </a:rPr>
            </a:br>
            <a:r>
              <a:rPr lang="en-GB" sz="1800" b="1" dirty="0">
                <a:latin typeface="Times New Roman" panose="02020603050405020304" pitchFamily="18" charset="0"/>
                <a:ea typeface="Calibri" panose="020F0502020204030204" pitchFamily="34" charset="0"/>
              </a:rPr>
              <a:t>Workshop: De-Growth, Zero Growth and / or Green Growth? Macroeconomic Implications of Ecological Constraints</a:t>
            </a:r>
            <a:br>
              <a:rPr lang="en-GB" sz="1800" b="1" dirty="0">
                <a:effectLst/>
                <a:latin typeface="Times New Roman" panose="02020603050405020304" pitchFamily="18" charset="0"/>
                <a:ea typeface="Calibri" panose="020F0502020204030204" pitchFamily="34" charset="0"/>
              </a:rPr>
            </a:br>
            <a:br>
              <a:rPr lang="de-DE" sz="1800" dirty="0">
                <a:effectLst/>
                <a:latin typeface="Times New Roman" panose="02020603050405020304" pitchFamily="18" charset="0"/>
                <a:ea typeface="Calibri" panose="020F0502020204030204" pitchFamily="34" charset="0"/>
              </a:rPr>
            </a:br>
            <a:r>
              <a:rPr lang="de-DE" sz="1800" dirty="0">
                <a:effectLst/>
                <a:latin typeface="Times New Roman" panose="02020603050405020304" pitchFamily="18" charset="0"/>
                <a:ea typeface="Calibri" panose="020F0502020204030204" pitchFamily="34" charset="0"/>
              </a:rPr>
              <a:t>September 23 and 24, 2021</a:t>
            </a:r>
            <a:endParaRPr lang="de-DE" dirty="0"/>
          </a:p>
        </p:txBody>
      </p:sp>
      <p:sp>
        <p:nvSpPr>
          <p:cNvPr id="3" name="Untertitel 2"/>
          <p:cNvSpPr>
            <a:spLocks noGrp="1"/>
          </p:cNvSpPr>
          <p:nvPr>
            <p:ph type="subTitle" idx="1"/>
          </p:nvPr>
        </p:nvSpPr>
        <p:spPr>
          <a:xfrm>
            <a:off x="1187624" y="4581128"/>
            <a:ext cx="6400800" cy="2095128"/>
          </a:xfrm>
        </p:spPr>
        <p:txBody>
          <a:bodyPr/>
          <a:lstStyle/>
          <a:p>
            <a:r>
              <a:rPr lang="de-DE" dirty="0"/>
              <a:t>Hansjörg Herr</a:t>
            </a:r>
          </a:p>
          <a:p>
            <a:r>
              <a:rPr lang="de-DE" dirty="0"/>
              <a:t>Berlin School </a:t>
            </a:r>
            <a:r>
              <a:rPr lang="de-DE" dirty="0" err="1"/>
              <a:t>of</a:t>
            </a:r>
            <a:r>
              <a:rPr lang="de-DE" dirty="0"/>
              <a:t> Economics </a:t>
            </a:r>
            <a:r>
              <a:rPr lang="de-DE" dirty="0" err="1"/>
              <a:t>and</a:t>
            </a:r>
            <a:r>
              <a:rPr lang="de-DE" dirty="0"/>
              <a:t> Law</a:t>
            </a:r>
          </a:p>
        </p:txBody>
      </p:sp>
    </p:spTree>
    <p:extLst>
      <p:ext uri="{BB962C8B-B14F-4D97-AF65-F5344CB8AC3E}">
        <p14:creationId xmlns:p14="http://schemas.microsoft.com/office/powerpoint/2010/main" val="2883310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824FCA-C031-464E-86EA-7388C7EB87B8}"/>
              </a:ext>
            </a:extLst>
          </p:cNvPr>
          <p:cNvSpPr>
            <a:spLocks noGrp="1"/>
          </p:cNvSpPr>
          <p:nvPr>
            <p:ph type="title"/>
          </p:nvPr>
        </p:nvSpPr>
        <p:spPr>
          <a:xfrm>
            <a:off x="822959" y="395554"/>
            <a:ext cx="7543800" cy="1450757"/>
          </a:xfrm>
        </p:spPr>
        <p:txBody>
          <a:bodyPr/>
          <a:lstStyle/>
          <a:p>
            <a:r>
              <a:rPr lang="en-GB" dirty="0"/>
              <a:t>Tax policy</a:t>
            </a:r>
          </a:p>
        </p:txBody>
      </p:sp>
      <p:sp>
        <p:nvSpPr>
          <p:cNvPr id="3" name="Inhaltsplatzhalter 2">
            <a:extLst>
              <a:ext uri="{FF2B5EF4-FFF2-40B4-BE49-F238E27FC236}">
                <a16:creationId xmlns:a16="http://schemas.microsoft.com/office/drawing/2014/main" id="{9068F0A4-B9EA-42EC-A3A1-4EAF8CA75836}"/>
              </a:ext>
            </a:extLst>
          </p:cNvPr>
          <p:cNvSpPr>
            <a:spLocks noGrp="1"/>
          </p:cNvSpPr>
          <p:nvPr>
            <p:ph idx="1"/>
          </p:nvPr>
        </p:nvSpPr>
        <p:spPr>
          <a:xfrm>
            <a:off x="822959" y="1845734"/>
            <a:ext cx="7543801" cy="5012266"/>
          </a:xfrm>
        </p:spPr>
        <p:txBody>
          <a:bodyPr>
            <a:normAutofit fontScale="32500" lnSpcReduction="20000"/>
          </a:bodyPr>
          <a:lstStyle/>
          <a:p>
            <a:pPr marL="0" indent="0">
              <a:lnSpc>
                <a:spcPct val="80000"/>
              </a:lnSpc>
              <a:buNone/>
            </a:pPr>
            <a:endParaRPr lang="en-GB" sz="2100" dirty="0">
              <a:solidFill>
                <a:srgbClr val="000000"/>
              </a:solidFill>
              <a:latin typeface="Arial" panose="020B0604020202020204" pitchFamily="34" charset="0"/>
              <a:cs typeface="Arial" panose="020B0604020202020204" pitchFamily="34" charset="0"/>
            </a:endParaRPr>
          </a:p>
          <a:p>
            <a:pPr marL="0" indent="0">
              <a:lnSpc>
                <a:spcPct val="80000"/>
              </a:lnSpc>
              <a:buNone/>
            </a:pPr>
            <a:r>
              <a:rPr lang="en-GB" sz="4300" dirty="0">
                <a:solidFill>
                  <a:srgbClr val="000000"/>
                </a:solidFill>
                <a:latin typeface="Arial" panose="020B0604020202020204" pitchFamily="34" charset="0"/>
                <a:cs typeface="Arial" panose="020B0604020202020204" pitchFamily="34" charset="0"/>
              </a:rPr>
              <a:t>     High inheritance taxes and high marginal income tax rate</a:t>
            </a:r>
          </a:p>
          <a:p>
            <a:pPr marL="0" indent="0">
              <a:lnSpc>
                <a:spcPct val="80000"/>
              </a:lnSpc>
              <a:buNone/>
            </a:pPr>
            <a:r>
              <a:rPr lang="en-GB" sz="4300" dirty="0">
                <a:solidFill>
                  <a:srgbClr val="000000"/>
                </a:solidFill>
                <a:latin typeface="Arial" panose="020B0604020202020204" pitchFamily="34" charset="0"/>
                <a:cs typeface="Arial" panose="020B0604020202020204" pitchFamily="34" charset="0"/>
              </a:rPr>
              <a:t>     </a:t>
            </a:r>
            <a:r>
              <a:rPr lang="en-US" sz="43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 there are certain justifications for inequa</a:t>
            </a:r>
            <a:r>
              <a:rPr lang="en-US" sz="4300" dirty="0">
                <a:solidFill>
                  <a:srgbClr val="000000"/>
                </a:solidFill>
                <a:latin typeface="Arial" panose="020B0604020202020204" pitchFamily="34" charset="0"/>
                <a:cs typeface="Arial" panose="020B0604020202020204" pitchFamily="34" charset="0"/>
              </a:rPr>
              <a:t>lity of incomes which do not apply</a:t>
            </a:r>
          </a:p>
          <a:p>
            <a:pPr marL="0" indent="0">
              <a:lnSpc>
                <a:spcPct val="80000"/>
              </a:lnSpc>
              <a:buNone/>
            </a:pPr>
            <a:r>
              <a:rPr lang="en-US" sz="4300" dirty="0">
                <a:solidFill>
                  <a:srgbClr val="000000"/>
                </a:solidFill>
                <a:latin typeface="Arial" panose="020B0604020202020204" pitchFamily="34" charset="0"/>
                <a:cs typeface="Arial" panose="020B0604020202020204" pitchFamily="34" charset="0"/>
              </a:rPr>
              <a:t> 	equally to inheritances.” </a:t>
            </a:r>
            <a:r>
              <a:rPr lang="en-US" sz="43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(1936: 173f.)</a:t>
            </a:r>
          </a:p>
          <a:p>
            <a:pPr marL="0" indent="0">
              <a:lnSpc>
                <a:spcPct val="80000"/>
              </a:lnSpc>
              <a:buNone/>
            </a:pPr>
            <a:r>
              <a:rPr lang="en-US" sz="4300" dirty="0">
                <a:latin typeface="Arial" panose="020B0604020202020204" pitchFamily="34" charset="0"/>
                <a:cs typeface="Arial" panose="020B0604020202020204" pitchFamily="34" charset="0"/>
              </a:rPr>
              <a:t>         </a:t>
            </a:r>
            <a:r>
              <a:rPr lang="en-US" sz="4300" dirty="0">
                <a:solidFill>
                  <a:srgbClr val="000000"/>
                </a:solidFill>
                <a:latin typeface="Arial" panose="020B0604020202020204" pitchFamily="34" charset="0"/>
                <a:cs typeface="Arial" panose="020B0604020202020204" pitchFamily="34" charset="0"/>
              </a:rPr>
              <a:t>High inheritances violate the merit principle</a:t>
            </a:r>
          </a:p>
          <a:p>
            <a:pPr marL="0" indent="0">
              <a:lnSpc>
                <a:spcPct val="80000"/>
              </a:lnSpc>
              <a:buNone/>
            </a:pPr>
            <a:endParaRPr lang="en-US" sz="43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0" indent="0">
              <a:lnSpc>
                <a:spcPct val="170000"/>
              </a:lnSpc>
              <a:buNone/>
            </a:pPr>
            <a:r>
              <a:rPr lang="en-US" sz="4300" dirty="0">
                <a:solidFill>
                  <a:srgbClr val="000000"/>
                </a:solidFill>
                <a:latin typeface="Arial" panose="020B0604020202020204" pitchFamily="34" charset="0"/>
                <a:ea typeface="Calibri" panose="020F0502020204030204" pitchFamily="34" charset="0"/>
                <a:cs typeface="Arial" panose="020B0604020202020204" pitchFamily="34" charset="0"/>
              </a:rPr>
              <a:t>       Anthony </a:t>
            </a:r>
            <a:r>
              <a:rPr lang="en-GB" sz="4300" dirty="0">
                <a:solidFill>
                  <a:srgbClr val="202122"/>
                </a:solidFill>
                <a:effectLst/>
                <a:latin typeface="Arial" panose="020B0604020202020204" pitchFamily="34" charset="0"/>
                <a:ea typeface="Calibri" panose="020F0502020204030204" pitchFamily="34" charset="0"/>
                <a:cs typeface="Arial" panose="020B0604020202020204" pitchFamily="34" charset="0"/>
              </a:rPr>
              <a:t>Atkinson (2015), for example, recommended that a person can get during his life a 	gift plus inheritance of not more than 100 000 euro form another person or institution   	without tax; then a progressive inheritance tax has to be	paid. For private firms tax 	allowances in case the inheritor continuous the business should be introduced. </a:t>
            </a:r>
          </a:p>
          <a:p>
            <a:pPr marL="0" indent="0">
              <a:lnSpc>
                <a:spcPct val="170000"/>
              </a:lnSpc>
              <a:buNone/>
            </a:pPr>
            <a:r>
              <a:rPr lang="en-GB" sz="4300" dirty="0">
                <a:solidFill>
                  <a:srgbClr val="202122"/>
                </a:solidFill>
                <a:latin typeface="Arial" panose="020B0604020202020204" pitchFamily="34" charset="0"/>
                <a:ea typeface="Calibri" panose="020F0502020204030204" pitchFamily="34" charset="0"/>
                <a:cs typeface="Arial" panose="020B0604020202020204" pitchFamily="34" charset="0"/>
              </a:rPr>
              <a:t>	</a:t>
            </a:r>
            <a:r>
              <a:rPr lang="en-GB" sz="4300" dirty="0">
                <a:solidFill>
                  <a:srgbClr val="202122"/>
                </a:solidFill>
                <a:effectLst/>
                <a:latin typeface="Arial" panose="020B0604020202020204" pitchFamily="34" charset="0"/>
                <a:ea typeface="Calibri" panose="020F0502020204030204" pitchFamily="34" charset="0"/>
                <a:cs typeface="Arial" panose="020B0604020202020204" pitchFamily="34" charset="0"/>
              </a:rPr>
              <a:t>For income tax he recommends a marginal tax rate for households of </a:t>
            </a:r>
            <a:r>
              <a:rPr lang="en-GB" sz="43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65%.</a:t>
            </a:r>
            <a:endParaRPr lang="en-US" sz="43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70000"/>
              </a:lnSpc>
              <a:buNone/>
            </a:pPr>
            <a:endParaRPr lang="en-US" sz="4300" dirty="0">
              <a:solidFill>
                <a:srgbClr val="000000"/>
              </a:solidFill>
              <a:latin typeface="Arial" panose="020B0604020202020204" pitchFamily="34" charset="0"/>
              <a:cs typeface="Arial" panose="020B0604020202020204" pitchFamily="34" charset="0"/>
            </a:endParaRPr>
          </a:p>
          <a:p>
            <a:pPr marL="0" indent="0">
              <a:lnSpc>
                <a:spcPct val="80000"/>
              </a:lnSpc>
              <a:buNone/>
            </a:pPr>
            <a:r>
              <a:rPr lang="en-US" sz="1800" dirty="0">
                <a:solidFill>
                  <a:srgbClr val="000000"/>
                </a:solidFill>
                <a:latin typeface="Times New Roman" panose="02020603050405020304" pitchFamily="18" charset="0"/>
              </a:rPr>
              <a:t>      </a:t>
            </a:r>
            <a:endParaRPr lang="en-GB" sz="1800" dirty="0"/>
          </a:p>
        </p:txBody>
      </p:sp>
    </p:spTree>
    <p:extLst>
      <p:ext uri="{BB962C8B-B14F-4D97-AF65-F5344CB8AC3E}">
        <p14:creationId xmlns:p14="http://schemas.microsoft.com/office/powerpoint/2010/main" val="2065670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F842D0-BF90-4C92-B199-74B1EB195B0F}"/>
              </a:ext>
            </a:extLst>
          </p:cNvPr>
          <p:cNvSpPr>
            <a:spLocks noGrp="1"/>
          </p:cNvSpPr>
          <p:nvPr>
            <p:ph type="title"/>
          </p:nvPr>
        </p:nvSpPr>
        <p:spPr/>
        <p:txBody>
          <a:bodyPr/>
          <a:lstStyle/>
          <a:p>
            <a:r>
              <a:rPr lang="en-GB" dirty="0"/>
              <a:t>Government sector</a:t>
            </a:r>
          </a:p>
        </p:txBody>
      </p:sp>
      <p:sp>
        <p:nvSpPr>
          <p:cNvPr id="3" name="Inhaltsplatzhalter 2">
            <a:extLst>
              <a:ext uri="{FF2B5EF4-FFF2-40B4-BE49-F238E27FC236}">
                <a16:creationId xmlns:a16="http://schemas.microsoft.com/office/drawing/2014/main" id="{BE380A4A-6516-4137-BD1E-8A714BD31181}"/>
              </a:ext>
            </a:extLst>
          </p:cNvPr>
          <p:cNvSpPr>
            <a:spLocks noGrp="1"/>
          </p:cNvSpPr>
          <p:nvPr>
            <p:ph idx="1"/>
          </p:nvPr>
        </p:nvSpPr>
        <p:spPr/>
        <p:txBody>
          <a:bodyPr/>
          <a:lstStyle/>
          <a:p>
            <a:r>
              <a:rPr lang="en-GB" dirty="0"/>
              <a:t> - The public sector would be relatively big, providing all kind of public goods and a stable public gross-investment.</a:t>
            </a:r>
          </a:p>
          <a:p>
            <a:r>
              <a:rPr lang="en-GB" dirty="0"/>
              <a:t>- In a zero-growth economy the government sector in the medium-term should  have a balanced budget – otherwise in case of a budget deficit the debt quota would permanently increase.</a:t>
            </a:r>
          </a:p>
          <a:p>
            <a:r>
              <a:rPr lang="en-GB" dirty="0"/>
              <a:t>- Anticyclical fiscal policy still might be needed.</a:t>
            </a:r>
          </a:p>
        </p:txBody>
      </p:sp>
    </p:spTree>
    <p:extLst>
      <p:ext uri="{BB962C8B-B14F-4D97-AF65-F5344CB8AC3E}">
        <p14:creationId xmlns:p14="http://schemas.microsoft.com/office/powerpoint/2010/main" val="1128155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5BBFC7-3CD8-4D95-B6A4-B5B6EF438DF4}"/>
              </a:ext>
            </a:extLst>
          </p:cNvPr>
          <p:cNvSpPr>
            <a:spLocks noGrp="1"/>
          </p:cNvSpPr>
          <p:nvPr>
            <p:ph type="title"/>
          </p:nvPr>
        </p:nvSpPr>
        <p:spPr/>
        <p:txBody>
          <a:bodyPr/>
          <a:lstStyle/>
          <a:p>
            <a:r>
              <a:rPr lang="en-GB" dirty="0"/>
              <a:t>External sector</a:t>
            </a:r>
          </a:p>
        </p:txBody>
      </p:sp>
      <p:sp>
        <p:nvSpPr>
          <p:cNvPr id="3" name="Inhaltsplatzhalter 2">
            <a:extLst>
              <a:ext uri="{FF2B5EF4-FFF2-40B4-BE49-F238E27FC236}">
                <a16:creationId xmlns:a16="http://schemas.microsoft.com/office/drawing/2014/main" id="{F4B83D09-F2BE-47E3-BFD3-40C3E193A323}"/>
              </a:ext>
            </a:extLst>
          </p:cNvPr>
          <p:cNvSpPr>
            <a:spLocks noGrp="1"/>
          </p:cNvSpPr>
          <p:nvPr>
            <p:ph idx="1"/>
          </p:nvPr>
        </p:nvSpPr>
        <p:spPr/>
        <p:txBody>
          <a:bodyPr/>
          <a:lstStyle/>
          <a:p>
            <a:r>
              <a:rPr lang="en-GB" dirty="0"/>
              <a:t>Keynes’ proposal for the Bretton Woods System and a Clearing Union can be used as a vision.</a:t>
            </a:r>
          </a:p>
          <a:p>
            <a:r>
              <a:rPr lang="en-GB" dirty="0"/>
              <a:t>-  more or less balanced current accounts</a:t>
            </a:r>
          </a:p>
          <a:p>
            <a:r>
              <a:rPr lang="en-GB" dirty="0"/>
              <a:t>- symmetric adjustment process in case of current account imbalances</a:t>
            </a:r>
          </a:p>
          <a:p>
            <a:r>
              <a:rPr lang="en-GB" dirty="0"/>
              <a:t>- capital controls – otherwise for example the credit plan cannot work</a:t>
            </a:r>
          </a:p>
          <a:p>
            <a:pPr marL="201168" lvl="1" indent="0">
              <a:buNone/>
            </a:pPr>
            <a:r>
              <a:rPr lang="en-GB" sz="1600" dirty="0">
                <a:effectLst/>
                <a:latin typeface="Times New Roman" panose="02020603050405020304" pitchFamily="18" charset="0"/>
                <a:ea typeface="Calibri" panose="020F0502020204030204" pitchFamily="34" charset="0"/>
              </a:rPr>
              <a:t>“There is no country which can, in future, safely allow the flight of funds for political reasons or to evade domestic taxation or in anticipation of the owner turning refugee. Equally, there is no country that can safely receive fugitive funds, which constitute an unwanted import of capital, yet cannot safely be used for fixed investment. For these reasons it is widely held that control of capital movements, both inward and outward, should be a permanent feature of the post-war system.” (Keynes 1943: 31)</a:t>
            </a:r>
            <a:endParaRPr lang="en-GB" dirty="0"/>
          </a:p>
        </p:txBody>
      </p:sp>
    </p:spTree>
    <p:extLst>
      <p:ext uri="{BB962C8B-B14F-4D97-AF65-F5344CB8AC3E}">
        <p14:creationId xmlns:p14="http://schemas.microsoft.com/office/powerpoint/2010/main" val="1333091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42948C-B50C-45A1-87B1-FE7ECA87EB57}"/>
              </a:ext>
            </a:extLst>
          </p:cNvPr>
          <p:cNvSpPr>
            <a:spLocks noGrp="1"/>
          </p:cNvSpPr>
          <p:nvPr>
            <p:ph type="title"/>
          </p:nvPr>
        </p:nvSpPr>
        <p:spPr/>
        <p:txBody>
          <a:bodyPr/>
          <a:lstStyle/>
          <a:p>
            <a:r>
              <a:rPr lang="en-GB" dirty="0"/>
              <a:t>Labour market</a:t>
            </a:r>
          </a:p>
        </p:txBody>
      </p:sp>
      <p:sp>
        <p:nvSpPr>
          <p:cNvPr id="3" name="Inhaltsplatzhalter 2">
            <a:extLst>
              <a:ext uri="{FF2B5EF4-FFF2-40B4-BE49-F238E27FC236}">
                <a16:creationId xmlns:a16="http://schemas.microsoft.com/office/drawing/2014/main" id="{0AA90B80-9030-45C9-8CB7-FC5217559974}"/>
              </a:ext>
            </a:extLst>
          </p:cNvPr>
          <p:cNvSpPr>
            <a:spLocks noGrp="1"/>
          </p:cNvSpPr>
          <p:nvPr>
            <p:ph idx="1"/>
          </p:nvPr>
        </p:nvSpPr>
        <p:spPr/>
        <p:txBody>
          <a:bodyPr/>
          <a:lstStyle/>
          <a:p>
            <a:r>
              <a:rPr lang="en-GB" dirty="0"/>
              <a:t>- Also, in a zero-growth economy productivity increases are likely.</a:t>
            </a:r>
          </a:p>
          <a:p>
            <a:r>
              <a:rPr lang="en-GB" dirty="0"/>
              <a:t>- If population is not shrinking a cut of working time in all forms is needed to avoid unemployment.</a:t>
            </a:r>
          </a:p>
        </p:txBody>
      </p:sp>
    </p:spTree>
    <p:extLst>
      <p:ext uri="{BB962C8B-B14F-4D97-AF65-F5344CB8AC3E}">
        <p14:creationId xmlns:p14="http://schemas.microsoft.com/office/powerpoint/2010/main" val="2879514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2DA92E-B4D8-4FE9-BBE1-52FDA75A7869}"/>
              </a:ext>
            </a:extLst>
          </p:cNvPr>
          <p:cNvSpPr>
            <a:spLocks noGrp="1"/>
          </p:cNvSpPr>
          <p:nvPr>
            <p:ph type="title"/>
          </p:nvPr>
        </p:nvSpPr>
        <p:spPr/>
        <p:txBody>
          <a:bodyPr/>
          <a:lstStyle/>
          <a:p>
            <a:r>
              <a:rPr lang="en-GB" dirty="0"/>
              <a:t>Conclusion</a:t>
            </a:r>
            <a:br>
              <a:rPr lang="en-GB" dirty="0"/>
            </a:br>
            <a:endParaRPr lang="en-GB" dirty="0"/>
          </a:p>
        </p:txBody>
      </p:sp>
      <p:sp>
        <p:nvSpPr>
          <p:cNvPr id="3" name="Inhaltsplatzhalter 2">
            <a:extLst>
              <a:ext uri="{FF2B5EF4-FFF2-40B4-BE49-F238E27FC236}">
                <a16:creationId xmlns:a16="http://schemas.microsoft.com/office/drawing/2014/main" id="{D2188429-8B0E-43F2-A135-C6388D1278AD}"/>
              </a:ext>
            </a:extLst>
          </p:cNvPr>
          <p:cNvSpPr>
            <a:spLocks noGrp="1"/>
          </p:cNvSpPr>
          <p:nvPr>
            <p:ph idx="1"/>
          </p:nvPr>
        </p:nvSpPr>
        <p:spPr>
          <a:xfrm>
            <a:off x="822959" y="1845734"/>
            <a:ext cx="7543801" cy="4391578"/>
          </a:xfrm>
        </p:spPr>
        <p:txBody>
          <a:bodyPr>
            <a:normAutofit fontScale="77500" lnSpcReduction="20000"/>
          </a:bodyPr>
          <a:lstStyle/>
          <a:p>
            <a:r>
              <a:rPr lang="en-GB" dirty="0"/>
              <a:t>-  A zero-growth economy or a politically determined GDP growth rate is possible and sustainable</a:t>
            </a:r>
          </a:p>
          <a:p>
            <a:r>
              <a:rPr lang="en-GB" dirty="0"/>
              <a:t>-  Under present capitalism a stable zero growth economy is not possible</a:t>
            </a:r>
          </a:p>
          <a:p>
            <a:r>
              <a:rPr lang="en-GB" dirty="0"/>
              <a:t>- A zero growth economy needs among other things</a:t>
            </a:r>
          </a:p>
          <a:p>
            <a:pPr lvl="1"/>
            <a:r>
              <a:rPr lang="en-GB" dirty="0"/>
              <a:t>Control of investment – socialisation of investment, credit plan</a:t>
            </a:r>
          </a:p>
          <a:p>
            <a:pPr lvl="1"/>
            <a:r>
              <a:rPr lang="en-GB" dirty="0"/>
              <a:t>Changing income distribution to avoid saving</a:t>
            </a:r>
          </a:p>
          <a:p>
            <a:pPr lvl="1"/>
            <a:r>
              <a:rPr lang="en-GB" dirty="0"/>
              <a:t>Control of the external sector – especially capital controls</a:t>
            </a:r>
          </a:p>
          <a:p>
            <a:r>
              <a:rPr lang="en-GB" dirty="0"/>
              <a:t>The vision of a zero-growth economy presented is not a planned economy </a:t>
            </a:r>
          </a:p>
          <a:p>
            <a:pPr lvl="1"/>
            <a:r>
              <a:rPr lang="en-GB" dirty="0"/>
              <a:t>Big private sector</a:t>
            </a:r>
          </a:p>
          <a:p>
            <a:pPr lvl="1"/>
            <a:r>
              <a:rPr lang="en-GB" dirty="0"/>
              <a:t>Competition between socialised stock companies</a:t>
            </a:r>
          </a:p>
          <a:p>
            <a:pPr lvl="1"/>
            <a:r>
              <a:rPr lang="en-GB" dirty="0"/>
              <a:t>Price mechanism still in place</a:t>
            </a:r>
          </a:p>
          <a:p>
            <a:r>
              <a:rPr lang="en-GB" dirty="0"/>
              <a:t>- Conditions for a highly regulated capitalism have been developing</a:t>
            </a:r>
          </a:p>
          <a:p>
            <a:pPr lvl="1"/>
            <a:r>
              <a:rPr lang="en-US" dirty="0"/>
              <a:t>High inheritances violate the merit principle</a:t>
            </a:r>
          </a:p>
          <a:p>
            <a:pPr lvl="1"/>
            <a:r>
              <a:rPr lang="en-US" dirty="0"/>
              <a:t>Shareholders became a parasitic class without substantial function / other mechanism can control management better</a:t>
            </a:r>
          </a:p>
          <a:p>
            <a:r>
              <a:rPr lang="en-GB" dirty="0"/>
              <a:t>- The vision presented here is an utopia – but under certain political conditions can become reality</a:t>
            </a:r>
          </a:p>
          <a:p>
            <a:endParaRPr lang="en-GB" dirty="0"/>
          </a:p>
        </p:txBody>
      </p:sp>
    </p:spTree>
    <p:extLst>
      <p:ext uri="{BB962C8B-B14F-4D97-AF65-F5344CB8AC3E}">
        <p14:creationId xmlns:p14="http://schemas.microsoft.com/office/powerpoint/2010/main" val="1499774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AA897-53BE-417B-BC38-0E4098AE477D}"/>
              </a:ext>
            </a:extLst>
          </p:cNvPr>
          <p:cNvSpPr>
            <a:spLocks noGrp="1"/>
          </p:cNvSpPr>
          <p:nvPr>
            <p:ph type="title"/>
          </p:nvPr>
        </p:nvSpPr>
        <p:spPr/>
        <p:txBody>
          <a:bodyPr/>
          <a:lstStyle/>
          <a:p>
            <a:r>
              <a:rPr lang="en-GB" dirty="0"/>
              <a:t>Literature</a:t>
            </a:r>
          </a:p>
        </p:txBody>
      </p:sp>
      <p:sp>
        <p:nvSpPr>
          <p:cNvPr id="3" name="Inhaltsplatzhalter 2">
            <a:extLst>
              <a:ext uri="{FF2B5EF4-FFF2-40B4-BE49-F238E27FC236}">
                <a16:creationId xmlns:a16="http://schemas.microsoft.com/office/drawing/2014/main" id="{9AB263AD-B2DB-4083-91BB-5D77DEF8746D}"/>
              </a:ext>
            </a:extLst>
          </p:cNvPr>
          <p:cNvSpPr>
            <a:spLocks noGrp="1"/>
          </p:cNvSpPr>
          <p:nvPr>
            <p:ph idx="1"/>
          </p:nvPr>
        </p:nvSpPr>
        <p:spPr/>
        <p:txBody>
          <a:bodyPr>
            <a:normAutofit/>
          </a:bodyPr>
          <a:lstStyle/>
          <a:p>
            <a:r>
              <a:rPr lang="en-US" sz="1800" dirty="0">
                <a:solidFill>
                  <a:srgbClr val="000000"/>
                </a:solidFill>
                <a:effectLst/>
                <a:latin typeface="Times New Roman" panose="02020603050405020304" pitchFamily="18" charset="0"/>
                <a:ea typeface="Times New Roman" panose="02020603050405020304" pitchFamily="18" charset="0"/>
              </a:rPr>
              <a:t>Atkinson, A.B. (2015): Inequality What Can Be Done? Cambridge,</a:t>
            </a:r>
            <a:br>
              <a:rPr lang="en-US" sz="1800" dirty="0">
                <a:solidFill>
                  <a:srgbClr val="000000"/>
                </a:solidFill>
                <a:effectLst/>
                <a:latin typeface="Times New Roman" panose="02020603050405020304" pitchFamily="18" charset="0"/>
                <a:ea typeface="Times New Roman" panose="02020603050405020304" pitchFamily="18" charset="0"/>
              </a:rPr>
            </a:br>
            <a:r>
              <a:rPr lang="en-US" sz="1800" dirty="0">
                <a:solidFill>
                  <a:srgbClr val="000000"/>
                </a:solidFill>
                <a:effectLst/>
                <a:latin typeface="Times New Roman" panose="02020603050405020304" pitchFamily="18" charset="0"/>
                <a:ea typeface="Times New Roman" panose="02020603050405020304" pitchFamily="18" charset="0"/>
              </a:rPr>
              <a:t>Published by Harvard University Press. </a:t>
            </a:r>
            <a:endParaRPr lang="de-DE" sz="1800" dirty="0">
              <a:solidFill>
                <a:srgbClr val="000000"/>
              </a:solidFill>
              <a:effectLst/>
              <a:latin typeface="Times New Roman" panose="02020603050405020304" pitchFamily="18" charset="0"/>
              <a:ea typeface="Times New Roman" panose="02020603050405020304" pitchFamily="18" charset="0"/>
            </a:endParaRPr>
          </a:p>
          <a:p>
            <a:r>
              <a:rPr lang="en-US" sz="1800" dirty="0" err="1">
                <a:solidFill>
                  <a:srgbClr val="000000"/>
                </a:solidFill>
                <a:effectLst/>
                <a:latin typeface="Times New Roman" panose="02020603050405020304" pitchFamily="18" charset="0"/>
                <a:ea typeface="Times New Roman" panose="02020603050405020304" pitchFamily="18" charset="0"/>
              </a:rPr>
              <a:t>Dullien</a:t>
            </a:r>
            <a:r>
              <a:rPr lang="en-US" sz="1800" dirty="0">
                <a:solidFill>
                  <a:srgbClr val="000000"/>
                </a:solidFill>
                <a:effectLst/>
                <a:latin typeface="Times New Roman" panose="02020603050405020304" pitchFamily="18" charset="0"/>
                <a:ea typeface="Times New Roman" panose="02020603050405020304" pitchFamily="18" charset="0"/>
              </a:rPr>
              <a:t>, S., Herr, H., Kellerman, C. (2011): Decent Capitalism. A Blueprint for Reforming our Economies, London, Pluto Press.</a:t>
            </a:r>
            <a:endParaRPr lang="de-DE" sz="1800" dirty="0">
              <a:solidFill>
                <a:srgbClr val="000000"/>
              </a:solidFill>
              <a:effectLst/>
              <a:latin typeface="Times New Roman" panose="02020603050405020304" pitchFamily="18" charset="0"/>
              <a:ea typeface="Times New Roman" panose="02020603050405020304" pitchFamily="18" charset="0"/>
            </a:endParaRPr>
          </a:p>
          <a:p>
            <a:pPr marL="12700" marR="36195" indent="0" algn="just">
              <a:spcBef>
                <a:spcPts val="800"/>
              </a:spcBef>
              <a:spcAft>
                <a:spcPts val="0"/>
              </a:spcAft>
              <a:buNone/>
              <a:tabLst>
                <a:tab pos="2514600" algn="ctr"/>
                <a:tab pos="5003800" algn="r"/>
              </a:tabLst>
            </a:pPr>
            <a:r>
              <a:rPr lang="en-US" sz="1800" dirty="0">
                <a:solidFill>
                  <a:srgbClr val="000000"/>
                </a:solidFill>
                <a:effectLst/>
                <a:latin typeface="Times New Roman" panose="02020603050405020304" pitchFamily="18" charset="0"/>
                <a:ea typeface="Times New Roman" panose="02020603050405020304" pitchFamily="18" charset="0"/>
              </a:rPr>
              <a:t> Keynes, J.M. (1926): The End of laissez-faire, Hogarth Press, London.</a:t>
            </a:r>
            <a:endParaRPr lang="de-DE" sz="1800" dirty="0">
              <a:solidFill>
                <a:srgbClr val="000000"/>
              </a:solidFill>
              <a:effectLst/>
              <a:latin typeface="Times New Roman" panose="02020603050405020304" pitchFamily="18" charset="0"/>
              <a:ea typeface="Times New Roman" panose="02020603050405020304" pitchFamily="18" charset="0"/>
            </a:endParaRPr>
          </a:p>
          <a:p>
            <a:pPr marL="12700" marR="36195" indent="0" algn="just">
              <a:spcBef>
                <a:spcPts val="800"/>
              </a:spcBef>
              <a:spcAft>
                <a:spcPts val="0"/>
              </a:spcAft>
              <a:buNone/>
              <a:tabLst>
                <a:tab pos="2514600" algn="ctr"/>
                <a:tab pos="5003800" algn="r"/>
              </a:tabLst>
            </a:pPr>
            <a:r>
              <a:rPr lang="en-US" sz="1800" dirty="0">
                <a:solidFill>
                  <a:srgbClr val="000000"/>
                </a:solidFill>
                <a:effectLst/>
                <a:latin typeface="Times New Roman" panose="02020603050405020304" pitchFamily="18" charset="0"/>
                <a:ea typeface="Times New Roman" panose="02020603050405020304" pitchFamily="18" charset="0"/>
              </a:rPr>
              <a:t> Keynes, J.M. (1936): The General Theory of Employment, Interest and Money,    	 Collected Writings of John Maynard Keynes, Vol. II, Cambridge, UK,           Cambridge University Press. </a:t>
            </a:r>
            <a:endParaRPr lang="de-DE" sz="1800" dirty="0">
              <a:solidFill>
                <a:srgbClr val="000000"/>
              </a:solidFill>
              <a:effectLst/>
              <a:latin typeface="Times New Roman" panose="02020603050405020304" pitchFamily="18" charset="0"/>
              <a:ea typeface="Times New Roman" panose="02020603050405020304" pitchFamily="18" charset="0"/>
            </a:endParaRPr>
          </a:p>
          <a:p>
            <a:pPr marL="12700" marR="36195" indent="0" algn="just">
              <a:spcBef>
                <a:spcPts val="800"/>
              </a:spcBef>
              <a:spcAft>
                <a:spcPts val="0"/>
              </a:spcAft>
              <a:buNone/>
              <a:tabLst>
                <a:tab pos="2514600" algn="ctr"/>
                <a:tab pos="5003800" algn="r"/>
              </a:tabLst>
            </a:pPr>
            <a:r>
              <a:rPr lang="en-US" sz="1800" dirty="0">
                <a:solidFill>
                  <a:srgbClr val="000000"/>
                </a:solidFill>
                <a:effectLst/>
                <a:latin typeface="Times New Roman" panose="02020603050405020304" pitchFamily="18" charset="0"/>
                <a:ea typeface="Times New Roman" panose="02020603050405020304" pitchFamily="18" charset="0"/>
              </a:rPr>
              <a:t> Keynes, J.M. (1943): Proposals for an International Currency (or Clearing)  		Union, in The International Monetary Fund 1945-1965, Volume III, Documents,        	edited by J. K. </a:t>
            </a:r>
            <a:r>
              <a:rPr lang="en-US" sz="1800" dirty="0" err="1">
                <a:solidFill>
                  <a:srgbClr val="000000"/>
                </a:solidFill>
                <a:effectLst/>
                <a:latin typeface="Times New Roman" panose="02020603050405020304" pitchFamily="18" charset="0"/>
                <a:ea typeface="Times New Roman" panose="02020603050405020304" pitchFamily="18" charset="0"/>
              </a:rPr>
              <a:t>Horsefield</a:t>
            </a:r>
            <a:r>
              <a:rPr lang="en-US" sz="1800" dirty="0">
                <a:solidFill>
                  <a:srgbClr val="000000"/>
                </a:solidFill>
                <a:effectLst/>
                <a:latin typeface="Times New Roman" panose="02020603050405020304" pitchFamily="18" charset="0"/>
                <a:ea typeface="Times New Roman" panose="02020603050405020304" pitchFamily="18" charset="0"/>
              </a:rPr>
              <a:t>, Washington, DC, IMF, 1969, 19 - 36.</a:t>
            </a:r>
          </a:p>
          <a:p>
            <a:pPr marL="12700" marR="36195" indent="0" algn="just">
              <a:spcBef>
                <a:spcPts val="800"/>
              </a:spcBef>
              <a:spcAft>
                <a:spcPts val="0"/>
              </a:spcAft>
              <a:buNone/>
              <a:tabLst>
                <a:tab pos="2514600" algn="ctr"/>
                <a:tab pos="5003800" algn="r"/>
              </a:tabLst>
            </a:pPr>
            <a:r>
              <a:rPr lang="en-US" sz="1800" dirty="0">
                <a:solidFill>
                  <a:srgbClr val="000000"/>
                </a:solidFill>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Schumpeter, J.A. (1942 first publication) [2011]: Capitalism, Socialism and  Democracy, New York and London, Martino Publishing.</a:t>
            </a:r>
            <a:endParaRPr lang="de-DE" sz="1800" dirty="0">
              <a:solidFill>
                <a:srgbClr val="000000"/>
              </a:solidFill>
              <a:effectLst/>
              <a:latin typeface="Times New Roman" panose="02020603050405020304" pitchFamily="18" charset="0"/>
              <a:ea typeface="Times New Roman" panose="02020603050405020304" pitchFamily="18" charset="0"/>
            </a:endParaRPr>
          </a:p>
          <a:p>
            <a:pPr marL="12700" marR="36195" indent="0" algn="just">
              <a:spcBef>
                <a:spcPts val="800"/>
              </a:spcBef>
              <a:spcAft>
                <a:spcPts val="0"/>
              </a:spcAft>
              <a:buNone/>
              <a:tabLst>
                <a:tab pos="2514600" algn="ctr"/>
                <a:tab pos="5003800" algn="r"/>
              </a:tabLst>
            </a:pPr>
            <a:endParaRPr lang="de-DE" sz="1800" dirty="0">
              <a:solidFill>
                <a:srgbClr val="000000"/>
              </a:solidFill>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288021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0B8478-D53D-4934-B09E-5870A53489CB}"/>
              </a:ext>
            </a:extLst>
          </p:cNvPr>
          <p:cNvSpPr>
            <a:spLocks noGrp="1"/>
          </p:cNvSpPr>
          <p:nvPr>
            <p:ph type="title"/>
          </p:nvPr>
        </p:nvSpPr>
        <p:spPr/>
        <p:txBody>
          <a:bodyPr/>
          <a:lstStyle/>
          <a:p>
            <a:r>
              <a:rPr lang="en-GB" dirty="0"/>
              <a:t>Structure</a:t>
            </a:r>
          </a:p>
        </p:txBody>
      </p:sp>
      <p:sp>
        <p:nvSpPr>
          <p:cNvPr id="3" name="Inhaltsplatzhalter 2">
            <a:extLst>
              <a:ext uri="{FF2B5EF4-FFF2-40B4-BE49-F238E27FC236}">
                <a16:creationId xmlns:a16="http://schemas.microsoft.com/office/drawing/2014/main" id="{0DF14951-9A23-43A8-A149-BC158333346C}"/>
              </a:ext>
            </a:extLst>
          </p:cNvPr>
          <p:cNvSpPr>
            <a:spLocks noGrp="1"/>
          </p:cNvSpPr>
          <p:nvPr>
            <p:ph idx="1"/>
          </p:nvPr>
        </p:nvSpPr>
        <p:spPr/>
        <p:txBody>
          <a:bodyPr/>
          <a:lstStyle/>
          <a:p>
            <a:r>
              <a:rPr lang="en-GB" dirty="0"/>
              <a:t>Small model</a:t>
            </a:r>
          </a:p>
          <a:p>
            <a:r>
              <a:rPr lang="en-GB" dirty="0"/>
              <a:t>Socialisation of investment demand</a:t>
            </a:r>
          </a:p>
          <a:p>
            <a:r>
              <a:rPr lang="en-GB" dirty="0"/>
              <a:t>Consumption demand</a:t>
            </a:r>
          </a:p>
          <a:p>
            <a:r>
              <a:rPr lang="en-GB" dirty="0"/>
              <a:t>Government and external demand</a:t>
            </a:r>
          </a:p>
          <a:p>
            <a:r>
              <a:rPr lang="en-GB" dirty="0"/>
              <a:t>Conclusion</a:t>
            </a:r>
          </a:p>
          <a:p>
            <a:endParaRPr lang="en-GB" dirty="0"/>
          </a:p>
          <a:p>
            <a:endParaRPr lang="en-GB" dirty="0"/>
          </a:p>
        </p:txBody>
      </p:sp>
    </p:spTree>
    <p:extLst>
      <p:ext uri="{BB962C8B-B14F-4D97-AF65-F5344CB8AC3E}">
        <p14:creationId xmlns:p14="http://schemas.microsoft.com/office/powerpoint/2010/main" val="1152658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E4745F-5C98-414A-A860-5E8EC28A98AB}"/>
              </a:ext>
            </a:extLst>
          </p:cNvPr>
          <p:cNvSpPr>
            <a:spLocks noGrp="1"/>
          </p:cNvSpPr>
          <p:nvPr>
            <p:ph type="title"/>
          </p:nvPr>
        </p:nvSpPr>
        <p:spPr>
          <a:xfrm>
            <a:off x="683568" y="-387424"/>
            <a:ext cx="7543800" cy="1450757"/>
          </a:xfrm>
        </p:spPr>
        <p:txBody>
          <a:bodyPr/>
          <a:lstStyle/>
          <a:p>
            <a:r>
              <a:rPr lang="de-DE" dirty="0"/>
              <a:t>A </a:t>
            </a:r>
            <a:r>
              <a:rPr lang="de-DE" dirty="0" err="1"/>
              <a:t>small</a:t>
            </a:r>
            <a:r>
              <a:rPr lang="de-DE" dirty="0"/>
              <a:t> </a:t>
            </a:r>
            <a:r>
              <a:rPr lang="de-DE" dirty="0" err="1"/>
              <a:t>model</a:t>
            </a:r>
            <a:endParaRPr lang="de-DE" dirty="0"/>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09FEA38F-ECC7-437E-A49C-0CA14CB8B8C7}"/>
                  </a:ext>
                </a:extLst>
              </p:cNvPr>
              <p:cNvSpPr>
                <a:spLocks noGrp="1"/>
              </p:cNvSpPr>
              <p:nvPr>
                <p:ph idx="1"/>
              </p:nvPr>
            </p:nvSpPr>
            <p:spPr>
              <a:xfrm>
                <a:off x="822959" y="1279357"/>
                <a:ext cx="8141529" cy="5317995"/>
              </a:xfrm>
            </p:spPr>
            <p:txBody>
              <a:bodyPr>
                <a:normAutofit fontScale="55000" lnSpcReduction="20000"/>
              </a:bodyPr>
              <a:lstStyle/>
              <a:p>
                <a:pPr marL="0" indent="0">
                  <a:buNone/>
                </a:pPr>
                <a:r>
                  <a:rPr lang="de-DE" sz="3500" dirty="0">
                    <a:effectLst/>
                    <a:latin typeface="Times New Roman" panose="02020603050405020304" pitchFamily="18" charset="0"/>
                    <a:ea typeface="Calibri" panose="020F0502020204030204" pitchFamily="34" charset="0"/>
                  </a:rPr>
                  <a:t>(1) GDP = I</a:t>
                </a:r>
                <a:r>
                  <a:rPr lang="de-DE" sz="3500" baseline="-25000" dirty="0">
                    <a:effectLst/>
                    <a:latin typeface="Times New Roman" panose="02020603050405020304" pitchFamily="18" charset="0"/>
                    <a:ea typeface="Calibri" panose="020F0502020204030204" pitchFamily="34" charset="0"/>
                  </a:rPr>
                  <a:t>G</a:t>
                </a:r>
                <a:r>
                  <a:rPr lang="de-DE" sz="3500" dirty="0">
                    <a:effectLst/>
                    <a:latin typeface="Times New Roman" panose="02020603050405020304" pitchFamily="18" charset="0"/>
                    <a:ea typeface="Calibri" panose="020F0502020204030204" pitchFamily="34" charset="0"/>
                  </a:rPr>
                  <a:t> + C + G </a:t>
                </a:r>
              </a:p>
              <a:p>
                <a:pPr marL="0" indent="0">
                  <a:buNone/>
                </a:pPr>
                <a:endParaRPr lang="de-DE" sz="3500" dirty="0">
                  <a:latin typeface="Times New Roman" panose="02020603050405020304" pitchFamily="18" charset="0"/>
                </a:endParaRPr>
              </a:p>
              <a:p>
                <a:pPr marL="0" indent="0">
                  <a:buNone/>
                </a:pPr>
                <a:r>
                  <a:rPr lang="de-DE" sz="3500" dirty="0">
                    <a:latin typeface="Times New Roman" panose="02020603050405020304" pitchFamily="18" charset="0"/>
                  </a:rPr>
                  <a:t>(2) </a:t>
                </a:r>
                <a14:m>
                  <m:oMath xmlns:m="http://schemas.openxmlformats.org/officeDocument/2006/math">
                    <m:sSub>
                      <m:sSubPr>
                        <m:ctrlPr>
                          <a:rPr lang="de-DE" sz="3500" i="1" smtClean="0">
                            <a:effectLst/>
                            <a:latin typeface="Cambria Math" panose="02040503050406030204" pitchFamily="18" charset="0"/>
                            <a:ea typeface="Calibri" panose="020F0502020204030204" pitchFamily="34" charset="0"/>
                          </a:rPr>
                        </m:ctrlPr>
                      </m:sSubPr>
                      <m:e>
                        <m:r>
                          <a:rPr lang="de-DE" sz="3500" i="1">
                            <a:effectLst/>
                            <a:latin typeface="Cambria Math" panose="02040503050406030204" pitchFamily="18" charset="0"/>
                            <a:ea typeface="Calibri" panose="020F0502020204030204" pitchFamily="34" charset="0"/>
                          </a:rPr>
                          <m:t>𝐼</m:t>
                        </m:r>
                      </m:e>
                      <m:sub>
                        <m:r>
                          <a:rPr lang="de-DE" sz="3500" i="1">
                            <a:effectLst/>
                            <a:latin typeface="Cambria Math" panose="02040503050406030204" pitchFamily="18" charset="0"/>
                            <a:ea typeface="Calibri" panose="020F0502020204030204" pitchFamily="34" charset="0"/>
                          </a:rPr>
                          <m:t>𝐺</m:t>
                        </m:r>
                      </m:sub>
                    </m:sSub>
                    <m:r>
                      <a:rPr lang="en-GB" sz="3500" i="1">
                        <a:effectLst/>
                        <a:latin typeface="Cambria Math" panose="02040503050406030204" pitchFamily="18" charset="0"/>
                        <a:ea typeface="Calibri" panose="020F0502020204030204" pitchFamily="34" charset="0"/>
                      </a:rPr>
                      <m:t>=</m:t>
                    </m:r>
                    <m:f>
                      <m:fPr>
                        <m:ctrlPr>
                          <a:rPr lang="de-DE" sz="3500" i="1">
                            <a:effectLst/>
                            <a:latin typeface="Cambria Math" panose="02040503050406030204" pitchFamily="18" charset="0"/>
                            <a:ea typeface="Calibri" panose="020F0502020204030204" pitchFamily="34" charset="0"/>
                          </a:rPr>
                        </m:ctrlPr>
                      </m:fPr>
                      <m:num>
                        <m:sSub>
                          <m:sSubPr>
                            <m:ctrlPr>
                              <a:rPr lang="de-DE" sz="3500" i="1">
                                <a:effectLst/>
                                <a:latin typeface="Cambria Math" panose="02040503050406030204" pitchFamily="18" charset="0"/>
                                <a:ea typeface="Calibri" panose="020F0502020204030204" pitchFamily="34" charset="0"/>
                              </a:rPr>
                            </m:ctrlPr>
                          </m:sSubPr>
                          <m:e>
                            <m:r>
                              <a:rPr lang="de-DE" sz="3500" i="1">
                                <a:effectLst/>
                                <a:latin typeface="Cambria Math" panose="02040503050406030204" pitchFamily="18" charset="0"/>
                                <a:ea typeface="Calibri" panose="020F0502020204030204" pitchFamily="34" charset="0"/>
                              </a:rPr>
                              <m:t>𝐼</m:t>
                            </m:r>
                          </m:e>
                          <m:sub>
                            <m:r>
                              <a:rPr lang="de-DE" sz="3500" i="1">
                                <a:effectLst/>
                                <a:latin typeface="Cambria Math" panose="02040503050406030204" pitchFamily="18" charset="0"/>
                                <a:ea typeface="Calibri" panose="020F0502020204030204" pitchFamily="34" charset="0"/>
                              </a:rPr>
                              <m:t>𝐺</m:t>
                            </m:r>
                            <m:r>
                              <a:rPr lang="en-GB" sz="3500" i="1">
                                <a:effectLst/>
                                <a:latin typeface="Cambria Math" panose="02040503050406030204" pitchFamily="18" charset="0"/>
                                <a:ea typeface="Calibri" panose="020F0502020204030204" pitchFamily="34" charset="0"/>
                              </a:rPr>
                              <m:t>∙</m:t>
                            </m:r>
                            <m:r>
                              <a:rPr lang="de-DE" sz="3500" i="1">
                                <a:effectLst/>
                                <a:latin typeface="Cambria Math" panose="02040503050406030204" pitchFamily="18" charset="0"/>
                                <a:ea typeface="Calibri" panose="020F0502020204030204" pitchFamily="34" charset="0"/>
                              </a:rPr>
                              <m:t>𝐺𝐷𝑃</m:t>
                            </m:r>
                          </m:sub>
                        </m:sSub>
                      </m:num>
                      <m:den>
                        <m:r>
                          <a:rPr lang="de-DE" sz="3500" i="1">
                            <a:effectLst/>
                            <a:latin typeface="Cambria Math" panose="02040503050406030204" pitchFamily="18" charset="0"/>
                            <a:ea typeface="Calibri" panose="020F0502020204030204" pitchFamily="34" charset="0"/>
                          </a:rPr>
                          <m:t>𝐺𝐷𝑃</m:t>
                        </m:r>
                      </m:den>
                    </m:f>
                    <m:r>
                      <a:rPr lang="en-GB" sz="3500" i="1">
                        <a:effectLst/>
                        <a:latin typeface="Cambria Math" panose="02040503050406030204" pitchFamily="18" charset="0"/>
                        <a:ea typeface="Calibri" panose="020F0502020204030204" pitchFamily="34" charset="0"/>
                      </a:rPr>
                      <m:t>=</m:t>
                    </m:r>
                    <m:r>
                      <a:rPr lang="de-DE" sz="3500" i="1">
                        <a:effectLst/>
                        <a:latin typeface="Cambria Math" panose="02040503050406030204" pitchFamily="18" charset="0"/>
                        <a:ea typeface="Calibri" panose="020F0502020204030204" pitchFamily="34" charset="0"/>
                      </a:rPr>
                      <m:t>𝛼</m:t>
                    </m:r>
                    <m:r>
                      <a:rPr lang="en-GB" sz="3500" i="1">
                        <a:effectLst/>
                        <a:latin typeface="Cambria Math" panose="02040503050406030204" pitchFamily="18" charset="0"/>
                        <a:ea typeface="Calibri" panose="020F0502020204030204" pitchFamily="34" charset="0"/>
                      </a:rPr>
                      <m:t>·</m:t>
                    </m:r>
                    <m:r>
                      <a:rPr lang="de-DE" sz="3500" i="1">
                        <a:effectLst/>
                        <a:latin typeface="Cambria Math" panose="02040503050406030204" pitchFamily="18" charset="0"/>
                        <a:ea typeface="Calibri" panose="020F0502020204030204" pitchFamily="34" charset="0"/>
                      </a:rPr>
                      <m:t>𝐺𝐷𝑃</m:t>
                    </m:r>
                  </m:oMath>
                </a14:m>
                <a:r>
                  <a:rPr lang="de-DE" sz="3500" dirty="0">
                    <a:effectLst/>
                    <a:latin typeface="Times New Roman" panose="02020603050405020304" pitchFamily="18" charset="0"/>
                    <a:ea typeface="Times New Roman" panose="02020603050405020304" pitchFamily="18" charset="0"/>
                  </a:rPr>
                  <a:t> </a:t>
                </a:r>
              </a:p>
              <a:p>
                <a:pPr marL="0" indent="0">
                  <a:buNone/>
                </a:pPr>
                <a:endParaRPr lang="de-DE" sz="3500" dirty="0">
                  <a:latin typeface="Times New Roman" panose="02020603050405020304" pitchFamily="18" charset="0"/>
                  <a:ea typeface="Calibri" panose="020F0502020204030204" pitchFamily="34" charset="0"/>
                </a:endParaRPr>
              </a:p>
              <a:p>
                <a:pPr marL="0" indent="0">
                  <a:buNone/>
                </a:pPr>
                <a:r>
                  <a:rPr lang="de-DE" sz="3500" dirty="0">
                    <a:effectLst/>
                    <a:latin typeface="Times New Roman" panose="02020603050405020304" pitchFamily="18" charset="0"/>
                    <a:ea typeface="Calibri" panose="020F0502020204030204" pitchFamily="34" charset="0"/>
                  </a:rPr>
                  <a:t>(3) </a:t>
                </a:r>
                <a14:m>
                  <m:oMath xmlns:m="http://schemas.openxmlformats.org/officeDocument/2006/math">
                    <m:r>
                      <a:rPr lang="en-GB" sz="3500" i="1" smtClean="0">
                        <a:effectLst/>
                        <a:latin typeface="Cambria Math" panose="02040503050406030204" pitchFamily="18" charset="0"/>
                        <a:ea typeface="Calibri" panose="020F0502020204030204" pitchFamily="34" charset="0"/>
                      </a:rPr>
                      <m:t>𝐶</m:t>
                    </m:r>
                    <m:r>
                      <a:rPr lang="en-GB" sz="3500" i="1" smtClean="0">
                        <a:effectLst/>
                        <a:latin typeface="Cambria Math" panose="02040503050406030204" pitchFamily="18" charset="0"/>
                        <a:ea typeface="Calibri" panose="020F0502020204030204" pitchFamily="34" charset="0"/>
                      </a:rPr>
                      <m:t>=</m:t>
                    </m:r>
                    <m:r>
                      <m:rPr>
                        <m:sty m:val="p"/>
                      </m:rPr>
                      <a:rPr lang="en-GB" sz="3500">
                        <a:effectLst/>
                        <a:latin typeface="Cambria Math" panose="02040503050406030204" pitchFamily="18" charset="0"/>
                        <a:ea typeface="Calibri" panose="020F0502020204030204" pitchFamily="34" charset="0"/>
                      </a:rPr>
                      <m:t>Caut</m:t>
                    </m:r>
                    <m:r>
                      <a:rPr lang="en-GB" sz="3500" i="1">
                        <a:effectLst/>
                        <a:latin typeface="Cambria Math" panose="02040503050406030204" pitchFamily="18" charset="0"/>
                        <a:ea typeface="Calibri" panose="020F0502020204030204" pitchFamily="34" charset="0"/>
                      </a:rPr>
                      <m:t>+</m:t>
                    </m:r>
                    <m:r>
                      <a:rPr lang="en-GB" sz="3500" i="1">
                        <a:effectLst/>
                        <a:latin typeface="Cambria Math" panose="02040503050406030204" pitchFamily="18" charset="0"/>
                        <a:ea typeface="Calibri" panose="020F0502020204030204" pitchFamily="34" charset="0"/>
                      </a:rPr>
                      <m:t>𝑐</m:t>
                    </m:r>
                    <m:r>
                      <a:rPr lang="en-GB" sz="3500" i="1">
                        <a:effectLst/>
                        <a:latin typeface="Cambria Math" panose="02040503050406030204" pitchFamily="18" charset="0"/>
                        <a:ea typeface="Calibri" panose="020F0502020204030204" pitchFamily="34" charset="0"/>
                      </a:rPr>
                      <m:t>(</m:t>
                    </m:r>
                    <m:r>
                      <a:rPr lang="en-GB" sz="3500" i="1">
                        <a:effectLst/>
                        <a:latin typeface="Cambria Math" panose="02040503050406030204" pitchFamily="18" charset="0"/>
                        <a:ea typeface="Calibri" panose="020F0502020204030204" pitchFamily="34" charset="0"/>
                      </a:rPr>
                      <m:t>𝐺𝐷𝑃</m:t>
                    </m:r>
                    <m:r>
                      <a:rPr lang="en-GB" sz="3500" i="1">
                        <a:effectLst/>
                        <a:latin typeface="Cambria Math" panose="02040503050406030204" pitchFamily="18" charset="0"/>
                        <a:ea typeface="Calibri" panose="020F0502020204030204" pitchFamily="34" charset="0"/>
                      </a:rPr>
                      <m:t>−</m:t>
                    </m:r>
                    <m:r>
                      <a:rPr lang="en-GB" sz="3500" i="1">
                        <a:effectLst/>
                        <a:latin typeface="Cambria Math" panose="02040503050406030204" pitchFamily="18" charset="0"/>
                        <a:ea typeface="Calibri" panose="020F0502020204030204" pitchFamily="34" charset="0"/>
                      </a:rPr>
                      <m:t>𝐺</m:t>
                    </m:r>
                    <m:r>
                      <a:rPr lang="en-GB" sz="3500" i="1">
                        <a:effectLst/>
                        <a:latin typeface="Cambria Math" panose="02040503050406030204" pitchFamily="18" charset="0"/>
                        <a:ea typeface="Calibri" panose="020F0502020204030204" pitchFamily="34" charset="0"/>
                      </a:rPr>
                      <m:t>)</m:t>
                    </m:r>
                  </m:oMath>
                </a14:m>
                <a:endParaRPr lang="de-DE" sz="3500" dirty="0">
                  <a:effectLst/>
                  <a:latin typeface="Times New Roman" panose="02020603050405020304" pitchFamily="18" charset="0"/>
                  <a:ea typeface="Calibri" panose="020F0502020204030204" pitchFamily="34" charset="0"/>
                </a:endParaRPr>
              </a:p>
              <a:p>
                <a:pPr marL="0" indent="0">
                  <a:buNone/>
                </a:pPr>
                <a:endParaRPr lang="de-DE" sz="3500" dirty="0">
                  <a:latin typeface="Times New Roman" panose="02020603050405020304" pitchFamily="18" charset="0"/>
                  <a:ea typeface="Calibri" panose="020F0502020204030204" pitchFamily="34" charset="0"/>
                </a:endParaRPr>
              </a:p>
              <a:p>
                <a:pPr marL="0" indent="0">
                  <a:buNone/>
                </a:pPr>
                <a:r>
                  <a:rPr lang="de-DE" sz="3500" dirty="0">
                    <a:effectLst/>
                    <a:latin typeface="Times New Roman" panose="02020603050405020304" pitchFamily="18" charset="0"/>
                    <a:ea typeface="Calibri" panose="020F0502020204030204" pitchFamily="34" charset="0"/>
                  </a:rPr>
                  <a:t>(2) </a:t>
                </a:r>
                <a:r>
                  <a:rPr lang="de-DE" sz="3500" dirty="0">
                    <a:latin typeface="Times New Roman" panose="02020603050405020304" pitchFamily="18" charset="0"/>
                    <a:ea typeface="Calibri" panose="020F0502020204030204" pitchFamily="34" charset="0"/>
                  </a:rPr>
                  <a:t>a</a:t>
                </a:r>
                <a:r>
                  <a:rPr lang="de-DE" sz="3500" dirty="0">
                    <a:effectLst/>
                    <a:latin typeface="Times New Roman" panose="02020603050405020304" pitchFamily="18" charset="0"/>
                    <a:ea typeface="Calibri" panose="020F0502020204030204" pitchFamily="34" charset="0"/>
                  </a:rPr>
                  <a:t>nd (3) in (1)</a:t>
                </a:r>
              </a:p>
              <a:p>
                <a:pPr marL="0" indent="0">
                  <a:buNone/>
                </a:pPr>
                <a:endParaRPr lang="de-DE" sz="3500" dirty="0">
                  <a:latin typeface="Times New Roman" panose="02020603050405020304" pitchFamily="18" charset="0"/>
                </a:endParaRPr>
              </a:p>
              <a:p>
                <a:pPr marL="0" indent="0">
                  <a:buNone/>
                </a:pPr>
                <a:r>
                  <a:rPr lang="de-DE" sz="3500" dirty="0">
                    <a:latin typeface="Times New Roman" panose="02020603050405020304" pitchFamily="18" charset="0"/>
                  </a:rPr>
                  <a:t>(4) </a:t>
                </a:r>
                <a:r>
                  <a:rPr lang="en-GB" sz="3500" dirty="0">
                    <a:effectLst/>
                    <a:latin typeface="Times New Roman" panose="02020603050405020304" pitchFamily="18" charset="0"/>
                    <a:ea typeface="Times New Roman" panose="02020603050405020304" pitchFamily="18" charset="0"/>
                  </a:rPr>
                  <a:t>GDP = </a:t>
                </a:r>
                <a14:m>
                  <m:oMath xmlns:m="http://schemas.openxmlformats.org/officeDocument/2006/math">
                    <m:f>
                      <m:fPr>
                        <m:ctrlPr>
                          <a:rPr lang="de-DE" sz="3500" i="1">
                            <a:effectLst/>
                            <a:latin typeface="Cambria Math" panose="02040503050406030204" pitchFamily="18" charset="0"/>
                            <a:ea typeface="Calibri" panose="020F0502020204030204" pitchFamily="34" charset="0"/>
                          </a:rPr>
                        </m:ctrlPr>
                      </m:fPr>
                      <m:num>
                        <m:r>
                          <a:rPr lang="en-GB" sz="3500" i="1">
                            <a:effectLst/>
                            <a:latin typeface="Cambria Math" panose="02040503050406030204" pitchFamily="18" charset="0"/>
                            <a:ea typeface="Calibri" panose="020F0502020204030204" pitchFamily="34" charset="0"/>
                          </a:rPr>
                          <m:t>𝐶𝑎𝑢𝑡</m:t>
                        </m:r>
                        <m:r>
                          <a:rPr lang="en-GB" sz="3500" i="1">
                            <a:effectLst/>
                            <a:latin typeface="Cambria Math" panose="02040503050406030204" pitchFamily="18" charset="0"/>
                            <a:ea typeface="Calibri" panose="020F0502020204030204" pitchFamily="34" charset="0"/>
                          </a:rPr>
                          <m:t>+</m:t>
                        </m:r>
                        <m:d>
                          <m:dPr>
                            <m:ctrlPr>
                              <a:rPr lang="de-DE" sz="3500" i="1">
                                <a:effectLst/>
                                <a:latin typeface="Cambria Math" panose="02040503050406030204" pitchFamily="18" charset="0"/>
                                <a:ea typeface="Calibri" panose="020F0502020204030204" pitchFamily="34" charset="0"/>
                              </a:rPr>
                            </m:ctrlPr>
                          </m:dPr>
                          <m:e>
                            <m:r>
                              <a:rPr lang="en-GB" sz="3500" i="1">
                                <a:effectLst/>
                                <a:latin typeface="Cambria Math" panose="02040503050406030204" pitchFamily="18" charset="0"/>
                                <a:ea typeface="Calibri" panose="020F0502020204030204" pitchFamily="34" charset="0"/>
                              </a:rPr>
                              <m:t>1−</m:t>
                            </m:r>
                            <m:r>
                              <a:rPr lang="en-GB" sz="3500" i="1">
                                <a:effectLst/>
                                <a:latin typeface="Cambria Math" panose="02040503050406030204" pitchFamily="18" charset="0"/>
                                <a:ea typeface="Calibri" panose="020F0502020204030204" pitchFamily="34" charset="0"/>
                              </a:rPr>
                              <m:t>𝑐</m:t>
                            </m:r>
                          </m:e>
                        </m:d>
                        <m:r>
                          <a:rPr lang="en-GB" sz="3500" i="1">
                            <a:effectLst/>
                            <a:latin typeface="Cambria Math" panose="02040503050406030204" pitchFamily="18" charset="0"/>
                            <a:ea typeface="Calibri" panose="020F0502020204030204" pitchFamily="34" charset="0"/>
                          </a:rPr>
                          <m:t>𝐺</m:t>
                        </m:r>
                        <m:r>
                          <a:rPr lang="en-GB" sz="3500" i="1">
                            <a:effectLst/>
                            <a:latin typeface="Cambria Math" panose="02040503050406030204" pitchFamily="18" charset="0"/>
                            <a:ea typeface="Calibri" panose="020F0502020204030204" pitchFamily="34" charset="0"/>
                          </a:rPr>
                          <m:t> </m:t>
                        </m:r>
                      </m:num>
                      <m:den>
                        <m:r>
                          <a:rPr lang="en-GB" sz="3500" i="1">
                            <a:effectLst/>
                            <a:latin typeface="Cambria Math" panose="02040503050406030204" pitchFamily="18" charset="0"/>
                            <a:ea typeface="Calibri" panose="020F0502020204030204" pitchFamily="34" charset="0"/>
                          </a:rPr>
                          <m:t>1− </m:t>
                        </m:r>
                        <m:r>
                          <a:rPr lang="en-GB" sz="3500" i="1">
                            <a:effectLst/>
                            <a:latin typeface="Cambria Math" panose="02040503050406030204" pitchFamily="18" charset="0"/>
                            <a:ea typeface="Calibri" panose="020F0502020204030204" pitchFamily="34" charset="0"/>
                          </a:rPr>
                          <m:t>𝛼</m:t>
                        </m:r>
                        <m:r>
                          <a:rPr lang="en-GB" sz="3500" i="1">
                            <a:effectLst/>
                            <a:latin typeface="Cambria Math" panose="02040503050406030204" pitchFamily="18" charset="0"/>
                            <a:ea typeface="Calibri" panose="020F0502020204030204" pitchFamily="34" charset="0"/>
                          </a:rPr>
                          <m:t> −</m:t>
                        </m:r>
                        <m:r>
                          <a:rPr lang="en-GB" sz="3500" i="1">
                            <a:effectLst/>
                            <a:latin typeface="Cambria Math" panose="02040503050406030204" pitchFamily="18" charset="0"/>
                            <a:ea typeface="Calibri" panose="020F0502020204030204" pitchFamily="34" charset="0"/>
                          </a:rPr>
                          <m:t>𝑐</m:t>
                        </m:r>
                      </m:den>
                    </m:f>
                    <m:r>
                      <a:rPr lang="en-GB" sz="3500" i="1">
                        <a:effectLst/>
                        <a:latin typeface="Cambria Math" panose="02040503050406030204" pitchFamily="18" charset="0"/>
                        <a:ea typeface="Calibri" panose="020F0502020204030204" pitchFamily="34" charset="0"/>
                      </a:rPr>
                      <m:t> </m:t>
                    </m:r>
                  </m:oMath>
                </a14:m>
                <a:endParaRPr lang="de-DE" sz="3500" dirty="0">
                  <a:effectLst/>
                  <a:latin typeface="Times New Roman" panose="02020603050405020304" pitchFamily="18" charset="0"/>
                  <a:ea typeface="Calibri" panose="020F0502020204030204" pitchFamily="34" charset="0"/>
                </a:endParaRPr>
              </a:p>
              <a:p>
                <a:pPr marL="0" indent="0">
                  <a:buNone/>
                </a:pPr>
                <a:endParaRPr lang="de-DE" sz="3500" dirty="0">
                  <a:effectLst/>
                  <a:latin typeface="Times New Roman" panose="02020603050405020304" pitchFamily="18" charset="0"/>
                  <a:ea typeface="Calibri" panose="020F0502020204030204" pitchFamily="34" charset="0"/>
                </a:endParaRPr>
              </a:p>
              <a:p>
                <a:pPr marL="0" indent="0">
                  <a:buNone/>
                </a:pPr>
                <a:r>
                  <a:rPr lang="en-GB" sz="3800" dirty="0">
                    <a:latin typeface="Times New Roman" panose="02020603050405020304" pitchFamily="18" charset="0"/>
                  </a:rPr>
                  <a:t>Equation (4) shows the relationship between the different variables to realise a stable development of GDP. </a:t>
                </a:r>
              </a:p>
              <a:p>
                <a:pPr marL="0" indent="0">
                  <a:buNone/>
                </a:pPr>
                <a:r>
                  <a:rPr lang="en-GB" sz="2500" dirty="0"/>
                  <a:t>GDP: gross domestic product, I</a:t>
                </a:r>
                <a:r>
                  <a:rPr lang="en-GB" sz="2500" baseline="-25000" dirty="0"/>
                  <a:t>G</a:t>
                </a:r>
                <a:r>
                  <a:rPr lang="en-GB" sz="2500" dirty="0"/>
                  <a:t>: gross investment, C: consumption demand, G: government demand, α: capital coefficient, </a:t>
                </a:r>
                <a:r>
                  <a:rPr lang="en-GB" sz="2500" dirty="0" err="1"/>
                  <a:t>Caut</a:t>
                </a:r>
                <a:r>
                  <a:rPr lang="en-GB" sz="2500" dirty="0"/>
                  <a:t>: autonomous demand, c: marginal propensity to consume</a:t>
                </a:r>
              </a:p>
              <a:p>
                <a:pPr marL="0" indent="0">
                  <a:buNone/>
                </a:pPr>
                <a:endParaRPr lang="de-DE" dirty="0"/>
              </a:p>
              <a:p>
                <a:pPr marL="0" indent="0">
                  <a:buNone/>
                </a:pPr>
                <a:endParaRPr lang="de-DE" dirty="0"/>
              </a:p>
              <a:p>
                <a:pPr marL="0" indent="0">
                  <a:buNone/>
                </a:pPr>
                <a:endParaRPr lang="de-DE" dirty="0"/>
              </a:p>
            </p:txBody>
          </p:sp>
        </mc:Choice>
        <mc:Fallback xmlns="">
          <p:sp>
            <p:nvSpPr>
              <p:cNvPr id="3" name="Inhaltsplatzhalter 2">
                <a:extLst>
                  <a:ext uri="{FF2B5EF4-FFF2-40B4-BE49-F238E27FC236}">
                    <a16:creationId xmlns:a16="http://schemas.microsoft.com/office/drawing/2014/main" id="{09FEA38F-ECC7-437E-A49C-0CA14CB8B8C7}"/>
                  </a:ext>
                </a:extLst>
              </p:cNvPr>
              <p:cNvSpPr>
                <a:spLocks noGrp="1" noRot="1" noChangeAspect="1" noMove="1" noResize="1" noEditPoints="1" noAdjustHandles="1" noChangeArrowheads="1" noChangeShapeType="1" noTextEdit="1"/>
              </p:cNvSpPr>
              <p:nvPr>
                <p:ph idx="1"/>
              </p:nvPr>
            </p:nvSpPr>
            <p:spPr>
              <a:xfrm>
                <a:off x="822959" y="1279357"/>
                <a:ext cx="8141529" cy="5317995"/>
              </a:xfrm>
              <a:blipFill>
                <a:blip r:embed="rId2"/>
                <a:stretch>
                  <a:fillRect l="-2021" t="-2064" r="-225"/>
                </a:stretch>
              </a:blipFill>
            </p:spPr>
            <p:txBody>
              <a:bodyPr/>
              <a:lstStyle/>
              <a:p>
                <a:r>
                  <a:rPr lang="en-GB">
                    <a:noFill/>
                  </a:rPr>
                  <a:t> </a:t>
                </a:r>
              </a:p>
            </p:txBody>
          </p:sp>
        </mc:Fallback>
      </mc:AlternateContent>
    </p:spTree>
    <p:extLst>
      <p:ext uri="{BB962C8B-B14F-4D97-AF65-F5344CB8AC3E}">
        <p14:creationId xmlns:p14="http://schemas.microsoft.com/office/powerpoint/2010/main" val="495453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38668F-725E-4322-A2E2-0F3A01BF2FF1}"/>
              </a:ext>
            </a:extLst>
          </p:cNvPr>
          <p:cNvSpPr>
            <a:spLocks noGrp="1"/>
          </p:cNvSpPr>
          <p:nvPr>
            <p:ph type="title"/>
          </p:nvPr>
        </p:nvSpPr>
        <p:spPr/>
        <p:txBody>
          <a:bodyPr/>
          <a:lstStyle/>
          <a:p>
            <a:endParaRPr lang="en-GB"/>
          </a:p>
        </p:txBody>
      </p:sp>
      <p:pic>
        <p:nvPicPr>
          <p:cNvPr id="17" name="Inhaltsplatzhalter 16">
            <a:extLst>
              <a:ext uri="{FF2B5EF4-FFF2-40B4-BE49-F238E27FC236}">
                <a16:creationId xmlns:a16="http://schemas.microsoft.com/office/drawing/2014/main" id="{99C7B647-F753-409B-956F-5CCBF5B17EED}"/>
              </a:ext>
            </a:extLst>
          </p:cNvPr>
          <p:cNvPicPr>
            <a:picLocks noGrp="1" noChangeAspect="1"/>
          </p:cNvPicPr>
          <p:nvPr>
            <p:ph idx="1"/>
          </p:nvPr>
        </p:nvPicPr>
        <p:blipFill>
          <a:blip r:embed="rId2"/>
          <a:stretch>
            <a:fillRect/>
          </a:stretch>
        </p:blipFill>
        <p:spPr>
          <a:xfrm>
            <a:off x="822325" y="1737360"/>
            <a:ext cx="7543800" cy="4427943"/>
          </a:xfrm>
        </p:spPr>
      </p:pic>
    </p:spTree>
    <p:extLst>
      <p:ext uri="{BB962C8B-B14F-4D97-AF65-F5344CB8AC3E}">
        <p14:creationId xmlns:p14="http://schemas.microsoft.com/office/powerpoint/2010/main" val="3094371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FE0BC89-4E16-4699-9855-8C58D3539019}"/>
              </a:ext>
            </a:extLst>
          </p:cNvPr>
          <p:cNvSpPr>
            <a:spLocks noGrp="1"/>
          </p:cNvSpPr>
          <p:nvPr>
            <p:ph idx="1"/>
          </p:nvPr>
        </p:nvSpPr>
        <p:spPr>
          <a:xfrm>
            <a:off x="457200" y="1916832"/>
            <a:ext cx="8229600" cy="4209331"/>
          </a:xfrm>
        </p:spPr>
        <p:txBody>
          <a:bodyPr>
            <a:normAutofit/>
          </a:bodyPr>
          <a:lstStyle/>
          <a:p>
            <a:pPr>
              <a:buFontTx/>
              <a:buChar char="-"/>
            </a:pPr>
            <a:r>
              <a:rPr lang="en-GB" sz="2000" dirty="0"/>
              <a:t> The capitalist accumulation process does not smoothly adjust gross-investment to a certain sustainable growth rate. Investment determines GDP in very unstable way.</a:t>
            </a:r>
          </a:p>
          <a:p>
            <a:pPr>
              <a:buFontTx/>
              <a:buChar char="-"/>
            </a:pPr>
            <a:r>
              <a:rPr lang="en-GB" sz="2000" dirty="0"/>
              <a:t>Consumption demand does also not endogenously adjust to the value needed for, for example, a zero-growth economy.</a:t>
            </a:r>
          </a:p>
          <a:p>
            <a:pPr>
              <a:buFontTx/>
              <a:buChar char="-"/>
            </a:pPr>
            <a:endParaRPr lang="en-GB" sz="2000" dirty="0"/>
          </a:p>
          <a:p>
            <a:pPr>
              <a:buFontTx/>
              <a:buChar char="-"/>
            </a:pPr>
            <a:r>
              <a:rPr lang="en-GB" b="1" dirty="0">
                <a:solidFill>
                  <a:srgbClr val="FF0000"/>
                </a:solidFill>
              </a:rPr>
              <a:t>In a zero-growth economy or any economy with a politically given growth rate investment demand and consumption demand as well as government demand have to be regulated on a macroeconomic level.</a:t>
            </a:r>
          </a:p>
          <a:p>
            <a:pPr>
              <a:buFontTx/>
              <a:buChar char="-"/>
            </a:pPr>
            <a:r>
              <a:rPr lang="en-GB" b="1" dirty="0">
                <a:solidFill>
                  <a:srgbClr val="FF0000"/>
                </a:solidFill>
              </a:rPr>
              <a:t> The same is the case for the external sector.</a:t>
            </a:r>
          </a:p>
          <a:p>
            <a:r>
              <a:rPr lang="en-GB" i="1" dirty="0"/>
              <a:t>Arguments very much follow John Maynard Keynes and Joseph Schumpeter</a:t>
            </a:r>
          </a:p>
          <a:p>
            <a:endParaRPr lang="de-DE" dirty="0"/>
          </a:p>
        </p:txBody>
      </p:sp>
    </p:spTree>
    <p:extLst>
      <p:ext uri="{BB962C8B-B14F-4D97-AF65-F5344CB8AC3E}">
        <p14:creationId xmlns:p14="http://schemas.microsoft.com/office/powerpoint/2010/main" val="4103006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A03DBF-AB49-448C-96BC-8207C68E51BA}"/>
              </a:ext>
            </a:extLst>
          </p:cNvPr>
          <p:cNvSpPr>
            <a:spLocks noGrp="1"/>
          </p:cNvSpPr>
          <p:nvPr>
            <p:ph type="title"/>
          </p:nvPr>
        </p:nvSpPr>
        <p:spPr/>
        <p:txBody>
          <a:bodyPr/>
          <a:lstStyle/>
          <a:p>
            <a:r>
              <a:rPr lang="en-GB" dirty="0"/>
              <a:t>“Socialisation of investment”</a:t>
            </a:r>
            <a:r>
              <a:rPr lang="en-GB" sz="2400" dirty="0"/>
              <a:t> </a:t>
            </a:r>
            <a:r>
              <a:rPr lang="de-DE" sz="2400" dirty="0"/>
              <a:t>(Keynes 1936: 378)</a:t>
            </a:r>
          </a:p>
        </p:txBody>
      </p:sp>
      <p:sp>
        <p:nvSpPr>
          <p:cNvPr id="3" name="Inhaltsplatzhalter 2">
            <a:extLst>
              <a:ext uri="{FF2B5EF4-FFF2-40B4-BE49-F238E27FC236}">
                <a16:creationId xmlns:a16="http://schemas.microsoft.com/office/drawing/2014/main" id="{41A89CED-5A1F-4157-B3A9-1EC1CB5CE796}"/>
              </a:ext>
            </a:extLst>
          </p:cNvPr>
          <p:cNvSpPr>
            <a:spLocks noGrp="1"/>
          </p:cNvSpPr>
          <p:nvPr>
            <p:ph idx="1"/>
          </p:nvPr>
        </p:nvSpPr>
        <p:spPr>
          <a:xfrm>
            <a:off x="822959" y="1845734"/>
            <a:ext cx="7543801" cy="4607602"/>
          </a:xfrm>
        </p:spPr>
        <p:txBody>
          <a:bodyPr>
            <a:normAutofit fontScale="92500" lnSpcReduction="20000"/>
          </a:bodyPr>
          <a:lstStyle/>
          <a:p>
            <a:r>
              <a:rPr lang="de-DE" sz="1800" dirty="0">
                <a:effectLst/>
                <a:latin typeface="Times New Roman" panose="02020603050405020304" pitchFamily="18" charset="0"/>
                <a:ea typeface="Calibri" panose="020F0502020204030204" pitchFamily="34" charset="0"/>
              </a:rPr>
              <a:t> </a:t>
            </a:r>
            <a:r>
              <a:rPr lang="en-GB" sz="1800" dirty="0">
                <a:effectLst/>
                <a:latin typeface="Times New Roman" panose="02020603050405020304" pitchFamily="18" charset="0"/>
                <a:ea typeface="Calibri" panose="020F0502020204030204" pitchFamily="34" charset="0"/>
              </a:rPr>
              <a:t>“I suggest . that progress lies in the growth and the recognition of semi-autonomous bodies withing the State, bodies which in the ordinary course of affairs are mainly autonomous withing their prescribed limitations, but are subject in the last resort to the sovereignty of democracy expressed through Parliament.” (Keynes 1926: 17) </a:t>
            </a:r>
          </a:p>
          <a:p>
            <a:pPr marL="0" indent="0">
              <a:buNone/>
            </a:pPr>
            <a:r>
              <a:rPr lang="en-GB" sz="1800" dirty="0">
                <a:latin typeface="Times New Roman" panose="02020603050405020304" pitchFamily="18" charset="0"/>
                <a:ea typeface="Calibri" panose="020F0502020204030204" pitchFamily="34" charset="0"/>
              </a:rPr>
              <a:t>       Examples mentioned: ports, railway companies, universities,….	</a:t>
            </a:r>
          </a:p>
          <a:p>
            <a:pPr marL="0" indent="0">
              <a:buNone/>
            </a:pPr>
            <a:endParaRPr lang="en-GB" sz="1800" dirty="0">
              <a:effectLst/>
              <a:latin typeface="Times New Roman" panose="02020603050405020304" pitchFamily="18" charset="0"/>
              <a:ea typeface="Calibri" panose="020F0502020204030204" pitchFamily="34" charset="0"/>
            </a:endParaRPr>
          </a:p>
          <a:p>
            <a:r>
              <a:rPr lang="en-GB" sz="1800" dirty="0">
                <a:effectLst/>
                <a:latin typeface="Times New Roman" panose="02020603050405020304" pitchFamily="18" charset="0"/>
                <a:ea typeface="Calibri" panose="020F0502020204030204" pitchFamily="34" charset="0"/>
              </a:rPr>
              <a:t>“But more interesting than these is the trend of joint stock institutions. … One of the most interesting and unnoticed development of recent decades has been the tendency of enterprises to socialise itself. A point arrives in the growth of a big institution … at which the owners of capital, i.e. its shareholders, are almost entirely dissociated from the management.” (Keynes (1926: 17)</a:t>
            </a:r>
          </a:p>
          <a:p>
            <a:pPr marL="0" indent="0">
              <a:buNone/>
            </a:pPr>
            <a:endParaRPr lang="de-DE" sz="1800" dirty="0">
              <a:effectLst/>
              <a:latin typeface="Times New Roman" panose="02020603050405020304" pitchFamily="18" charset="0"/>
              <a:ea typeface="Calibri" panose="020F0502020204030204" pitchFamily="34" charset="0"/>
            </a:endParaRPr>
          </a:p>
          <a:p>
            <a:r>
              <a:rPr lang="en-GB" sz="1800" dirty="0">
                <a:effectLst/>
                <a:latin typeface="Times New Roman" panose="02020603050405020304" pitchFamily="18" charset="0"/>
                <a:ea typeface="Calibri" panose="020F0502020204030204" pitchFamily="34" charset="0"/>
              </a:rPr>
              <a:t>“The perfectly bureaucratized giant industrial unit not only ousts the small and medium-sized firm and ‘expropriates’ its owners, but in the end it also ousts the entrepreneur and expropriates the bourgeoisie as a class which in the process stands to lose not only its income but also what is infinitely more important, its function.” (Schumpeter 1942: 134)  </a:t>
            </a:r>
          </a:p>
          <a:p>
            <a:r>
              <a:rPr lang="en-GB" sz="1800" dirty="0">
                <a:latin typeface="Times New Roman" panose="02020603050405020304" pitchFamily="18" charset="0"/>
                <a:ea typeface="Calibri" panose="020F0502020204030204" pitchFamily="34" charset="0"/>
              </a:rPr>
              <a:t>Entrepreneurship is taken over by management and special professional departments.</a:t>
            </a:r>
            <a:endParaRPr lang="de-DE" sz="1800" dirty="0">
              <a:effectLst/>
              <a:latin typeface="Times New Roman" panose="02020603050405020304" pitchFamily="18" charset="0"/>
              <a:ea typeface="Calibri" panose="020F0502020204030204" pitchFamily="34" charset="0"/>
            </a:endParaRPr>
          </a:p>
          <a:p>
            <a:endParaRPr lang="en-GB" sz="1800" dirty="0">
              <a:effectLst/>
              <a:latin typeface="Times New Roman" panose="02020603050405020304" pitchFamily="18" charset="0"/>
              <a:ea typeface="Calibri" panose="020F0502020204030204" pitchFamily="34" charset="0"/>
            </a:endParaRPr>
          </a:p>
          <a:p>
            <a:endParaRPr lang="de-DE" dirty="0"/>
          </a:p>
        </p:txBody>
      </p:sp>
    </p:spTree>
    <p:extLst>
      <p:ext uri="{BB962C8B-B14F-4D97-AF65-F5344CB8AC3E}">
        <p14:creationId xmlns:p14="http://schemas.microsoft.com/office/powerpoint/2010/main" val="869980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419872" y="620688"/>
            <a:ext cx="1512168" cy="400110"/>
          </a:xfrm>
          <a:prstGeom prst="rect">
            <a:avLst/>
          </a:prstGeom>
          <a:noFill/>
        </p:spPr>
        <p:txBody>
          <a:bodyPr wrap="square" rtlCol="0">
            <a:spAutoFit/>
          </a:bodyPr>
          <a:lstStyle/>
          <a:p>
            <a:r>
              <a:rPr lang="de-DE" sz="2000" b="1" dirty="0" err="1"/>
              <a:t>Credit</a:t>
            </a:r>
            <a:r>
              <a:rPr lang="de-DE" sz="2000" b="1" dirty="0"/>
              <a:t> plan</a:t>
            </a:r>
          </a:p>
        </p:txBody>
      </p:sp>
      <p:sp>
        <p:nvSpPr>
          <p:cNvPr id="3" name="Textfeld 2"/>
          <p:cNvSpPr txBox="1"/>
          <p:nvPr/>
        </p:nvSpPr>
        <p:spPr>
          <a:xfrm>
            <a:off x="2350149" y="1241524"/>
            <a:ext cx="3528392" cy="646331"/>
          </a:xfrm>
          <a:prstGeom prst="rect">
            <a:avLst/>
          </a:prstGeom>
          <a:noFill/>
        </p:spPr>
        <p:txBody>
          <a:bodyPr wrap="square" rtlCol="0">
            <a:spAutoFit/>
          </a:bodyPr>
          <a:lstStyle/>
          <a:p>
            <a:r>
              <a:rPr lang="de-DE" dirty="0"/>
              <a:t>National </a:t>
            </a:r>
            <a:r>
              <a:rPr lang="de-DE" dirty="0" err="1"/>
              <a:t>level</a:t>
            </a:r>
            <a:r>
              <a:rPr lang="de-DE" dirty="0"/>
              <a:t> quantitative</a:t>
            </a:r>
          </a:p>
          <a:p>
            <a:r>
              <a:rPr lang="de-DE" dirty="0" err="1"/>
              <a:t>credit</a:t>
            </a:r>
            <a:r>
              <a:rPr lang="de-DE" dirty="0"/>
              <a:t> </a:t>
            </a:r>
            <a:r>
              <a:rPr lang="de-DE" dirty="0" err="1"/>
              <a:t>controls</a:t>
            </a:r>
            <a:r>
              <a:rPr lang="de-DE" dirty="0"/>
              <a:t> </a:t>
            </a:r>
            <a:r>
              <a:rPr lang="de-DE" dirty="0" err="1"/>
              <a:t>for</a:t>
            </a:r>
            <a:r>
              <a:rPr lang="de-DE" dirty="0"/>
              <a:t> </a:t>
            </a:r>
            <a:r>
              <a:rPr lang="de-DE" dirty="0" err="1"/>
              <a:t>investment</a:t>
            </a:r>
            <a:endParaRPr lang="de-DE" dirty="0"/>
          </a:p>
        </p:txBody>
      </p:sp>
      <p:sp>
        <p:nvSpPr>
          <p:cNvPr id="4" name="Textfeld 3"/>
          <p:cNvSpPr txBox="1"/>
          <p:nvPr/>
        </p:nvSpPr>
        <p:spPr>
          <a:xfrm>
            <a:off x="3562196" y="2101498"/>
            <a:ext cx="920660" cy="369332"/>
          </a:xfrm>
          <a:prstGeom prst="rect">
            <a:avLst/>
          </a:prstGeom>
          <a:noFill/>
        </p:spPr>
        <p:txBody>
          <a:bodyPr wrap="square" rtlCol="0">
            <a:spAutoFit/>
          </a:bodyPr>
          <a:lstStyle/>
          <a:p>
            <a:r>
              <a:rPr lang="de-DE" dirty="0"/>
              <a:t>  Banks</a:t>
            </a:r>
          </a:p>
        </p:txBody>
      </p:sp>
      <p:sp>
        <p:nvSpPr>
          <p:cNvPr id="5" name="Textfeld 4"/>
          <p:cNvSpPr txBox="1"/>
          <p:nvPr/>
        </p:nvSpPr>
        <p:spPr>
          <a:xfrm>
            <a:off x="6516216" y="2919291"/>
            <a:ext cx="2203616" cy="1231106"/>
          </a:xfrm>
          <a:prstGeom prst="rect">
            <a:avLst/>
          </a:prstGeom>
          <a:noFill/>
        </p:spPr>
        <p:txBody>
          <a:bodyPr wrap="square" rtlCol="0">
            <a:spAutoFit/>
          </a:bodyPr>
          <a:lstStyle/>
          <a:p>
            <a:r>
              <a:rPr lang="de-DE" b="1" dirty="0"/>
              <a:t>Private </a:t>
            </a:r>
            <a:r>
              <a:rPr lang="de-DE" b="1" dirty="0" err="1"/>
              <a:t>enterprises</a:t>
            </a:r>
            <a:endParaRPr lang="de-DE" b="1" dirty="0"/>
          </a:p>
          <a:p>
            <a:r>
              <a:rPr lang="de-DE" sz="1400" dirty="0"/>
              <a:t>Ownership:</a:t>
            </a:r>
          </a:p>
          <a:p>
            <a:r>
              <a:rPr lang="de-DE" sz="1400" dirty="0"/>
              <a:t>Private</a:t>
            </a:r>
          </a:p>
          <a:p>
            <a:r>
              <a:rPr lang="de-DE" sz="1400" dirty="0"/>
              <a:t>Small- and Medium- </a:t>
            </a:r>
            <a:r>
              <a:rPr lang="de-DE" sz="1400" dirty="0" err="1"/>
              <a:t>Sized</a:t>
            </a:r>
            <a:r>
              <a:rPr lang="de-DE" sz="1400" dirty="0"/>
              <a:t> private </a:t>
            </a:r>
            <a:r>
              <a:rPr lang="de-DE" sz="1400" dirty="0" err="1"/>
              <a:t>companies</a:t>
            </a:r>
            <a:endParaRPr lang="de-DE" sz="1400" dirty="0"/>
          </a:p>
        </p:txBody>
      </p:sp>
      <p:sp>
        <p:nvSpPr>
          <p:cNvPr id="6" name="Textfeld 5"/>
          <p:cNvSpPr txBox="1"/>
          <p:nvPr/>
        </p:nvSpPr>
        <p:spPr>
          <a:xfrm>
            <a:off x="3126128" y="2834861"/>
            <a:ext cx="3280360" cy="2000548"/>
          </a:xfrm>
          <a:prstGeom prst="rect">
            <a:avLst/>
          </a:prstGeom>
          <a:noFill/>
        </p:spPr>
        <p:txBody>
          <a:bodyPr wrap="square" rtlCol="0">
            <a:spAutoFit/>
          </a:bodyPr>
          <a:lstStyle/>
          <a:p>
            <a:r>
              <a:rPr lang="en-GB" b="1" dirty="0"/>
              <a:t>Stakeholder Stock Companies</a:t>
            </a:r>
          </a:p>
          <a:p>
            <a:r>
              <a:rPr lang="en-GB" sz="1400" dirty="0"/>
              <a:t>Ownership:</a:t>
            </a:r>
          </a:p>
          <a:p>
            <a:r>
              <a:rPr lang="en-GB" sz="1400" dirty="0"/>
              <a:t>Government Holdings</a:t>
            </a:r>
          </a:p>
          <a:p>
            <a:r>
              <a:rPr lang="en-GB" sz="1400" dirty="0"/>
              <a:t>Development Banks</a:t>
            </a:r>
          </a:p>
          <a:p>
            <a:r>
              <a:rPr lang="en-GB" sz="1400" dirty="0"/>
              <a:t>Employees</a:t>
            </a:r>
          </a:p>
          <a:p>
            <a:r>
              <a:rPr lang="en-GB" sz="1400" dirty="0"/>
              <a:t>Local Community</a:t>
            </a:r>
          </a:p>
          <a:p>
            <a:endParaRPr lang="en-GB" dirty="0"/>
          </a:p>
        </p:txBody>
      </p:sp>
      <p:sp>
        <p:nvSpPr>
          <p:cNvPr id="7" name="Textfeld 6"/>
          <p:cNvSpPr txBox="1"/>
          <p:nvPr/>
        </p:nvSpPr>
        <p:spPr>
          <a:xfrm>
            <a:off x="179512" y="2756827"/>
            <a:ext cx="2592288" cy="1077218"/>
          </a:xfrm>
          <a:prstGeom prst="rect">
            <a:avLst/>
          </a:prstGeom>
          <a:noFill/>
        </p:spPr>
        <p:txBody>
          <a:bodyPr wrap="square" rtlCol="0">
            <a:spAutoFit/>
          </a:bodyPr>
          <a:lstStyle/>
          <a:p>
            <a:r>
              <a:rPr lang="en-GB" b="1" dirty="0"/>
              <a:t>Public investment and</a:t>
            </a:r>
          </a:p>
          <a:p>
            <a:r>
              <a:rPr lang="en-GB" b="1" dirty="0"/>
              <a:t>Public enterprises</a:t>
            </a:r>
          </a:p>
          <a:p>
            <a:r>
              <a:rPr lang="en-GB" sz="1400" dirty="0"/>
              <a:t>Ownership:</a:t>
            </a:r>
          </a:p>
          <a:p>
            <a:r>
              <a:rPr lang="en-GB" sz="1400" dirty="0"/>
              <a:t>Different levels of government</a:t>
            </a:r>
          </a:p>
        </p:txBody>
      </p:sp>
      <p:sp>
        <p:nvSpPr>
          <p:cNvPr id="8" name="Textfeld 7"/>
          <p:cNvSpPr txBox="1"/>
          <p:nvPr/>
        </p:nvSpPr>
        <p:spPr>
          <a:xfrm>
            <a:off x="6804248" y="4373744"/>
            <a:ext cx="1512168" cy="923330"/>
          </a:xfrm>
          <a:prstGeom prst="rect">
            <a:avLst/>
          </a:prstGeom>
          <a:noFill/>
        </p:spPr>
        <p:txBody>
          <a:bodyPr wrap="square" rtlCol="0">
            <a:spAutoFit/>
          </a:bodyPr>
          <a:lstStyle/>
          <a:p>
            <a:r>
              <a:rPr lang="de-DE" i="1" dirty="0" err="1"/>
              <a:t>Allocation</a:t>
            </a:r>
            <a:r>
              <a:rPr lang="de-DE" i="1" dirty="0"/>
              <a:t> </a:t>
            </a:r>
            <a:r>
              <a:rPr lang="de-DE" i="1" dirty="0" err="1"/>
              <a:t>decided</a:t>
            </a:r>
            <a:r>
              <a:rPr lang="de-DE" i="1" dirty="0"/>
              <a:t> </a:t>
            </a:r>
            <a:r>
              <a:rPr lang="de-DE" i="1" dirty="0" err="1"/>
              <a:t>by</a:t>
            </a:r>
            <a:r>
              <a:rPr lang="de-DE" i="1" dirty="0"/>
              <a:t> </a:t>
            </a:r>
            <a:r>
              <a:rPr lang="de-DE" i="1" dirty="0" err="1"/>
              <a:t>banks</a:t>
            </a:r>
            <a:endParaRPr lang="de-DE" i="1" dirty="0"/>
          </a:p>
        </p:txBody>
      </p:sp>
      <p:sp>
        <p:nvSpPr>
          <p:cNvPr id="9" name="Textfeld 8"/>
          <p:cNvSpPr txBox="1"/>
          <p:nvPr/>
        </p:nvSpPr>
        <p:spPr>
          <a:xfrm>
            <a:off x="457566" y="3865009"/>
            <a:ext cx="1512168" cy="2308324"/>
          </a:xfrm>
          <a:prstGeom prst="rect">
            <a:avLst/>
          </a:prstGeom>
          <a:noFill/>
        </p:spPr>
        <p:txBody>
          <a:bodyPr wrap="square" rtlCol="0">
            <a:spAutoFit/>
          </a:bodyPr>
          <a:lstStyle/>
          <a:p>
            <a:r>
              <a:rPr lang="de-DE" i="1" dirty="0"/>
              <a:t>National </a:t>
            </a:r>
            <a:r>
              <a:rPr lang="de-DE" i="1" dirty="0" err="1"/>
              <a:t>investment</a:t>
            </a:r>
            <a:r>
              <a:rPr lang="de-DE" i="1" dirty="0"/>
              <a:t> plan, </a:t>
            </a:r>
            <a:r>
              <a:rPr lang="de-DE" i="1" dirty="0" err="1"/>
              <a:t>allocation</a:t>
            </a:r>
            <a:r>
              <a:rPr lang="de-DE" i="1" dirty="0"/>
              <a:t> </a:t>
            </a:r>
            <a:r>
              <a:rPr lang="de-DE" i="1" dirty="0" err="1"/>
              <a:t>of</a:t>
            </a:r>
            <a:r>
              <a:rPr lang="de-DE" i="1" dirty="0"/>
              <a:t> </a:t>
            </a:r>
            <a:r>
              <a:rPr lang="de-DE" i="1" dirty="0" err="1"/>
              <a:t>investment</a:t>
            </a:r>
            <a:r>
              <a:rPr lang="de-DE" i="1" dirty="0"/>
              <a:t> </a:t>
            </a:r>
            <a:r>
              <a:rPr lang="de-DE" i="1" dirty="0" err="1"/>
              <a:t>to</a:t>
            </a:r>
            <a:r>
              <a:rPr lang="de-DE" i="1" dirty="0"/>
              <a:t> different </a:t>
            </a:r>
            <a:r>
              <a:rPr lang="de-DE" i="1" dirty="0" err="1"/>
              <a:t>goverment</a:t>
            </a:r>
            <a:r>
              <a:rPr lang="de-DE" i="1" dirty="0"/>
              <a:t> </a:t>
            </a:r>
            <a:r>
              <a:rPr lang="de-DE" i="1" dirty="0" err="1"/>
              <a:t>levels</a:t>
            </a:r>
            <a:endParaRPr lang="de-DE" i="1" dirty="0"/>
          </a:p>
        </p:txBody>
      </p:sp>
      <p:sp>
        <p:nvSpPr>
          <p:cNvPr id="10" name="Textfeld 9"/>
          <p:cNvSpPr txBox="1"/>
          <p:nvPr/>
        </p:nvSpPr>
        <p:spPr>
          <a:xfrm>
            <a:off x="2924698" y="4696909"/>
            <a:ext cx="2880320" cy="1200329"/>
          </a:xfrm>
          <a:prstGeom prst="rect">
            <a:avLst/>
          </a:prstGeom>
          <a:noFill/>
        </p:spPr>
        <p:txBody>
          <a:bodyPr wrap="square" rtlCol="0">
            <a:spAutoFit/>
          </a:bodyPr>
          <a:lstStyle/>
          <a:p>
            <a:r>
              <a:rPr lang="en-GB" i="1" dirty="0"/>
              <a:t>Allocation to different sectors according to an Industrial Development Commission</a:t>
            </a:r>
          </a:p>
        </p:txBody>
      </p:sp>
      <p:sp>
        <p:nvSpPr>
          <p:cNvPr id="11" name="Textfeld 10"/>
          <p:cNvSpPr txBox="1"/>
          <p:nvPr/>
        </p:nvSpPr>
        <p:spPr>
          <a:xfrm>
            <a:off x="6696236" y="528355"/>
            <a:ext cx="2160240" cy="923330"/>
          </a:xfrm>
          <a:prstGeom prst="rect">
            <a:avLst/>
          </a:prstGeom>
          <a:noFill/>
        </p:spPr>
        <p:txBody>
          <a:bodyPr wrap="square" rtlCol="0">
            <a:spAutoFit/>
          </a:bodyPr>
          <a:lstStyle/>
          <a:p>
            <a:r>
              <a:rPr lang="en-GB" dirty="0"/>
              <a:t>National Development Commission</a:t>
            </a:r>
          </a:p>
        </p:txBody>
      </p:sp>
      <p:cxnSp>
        <p:nvCxnSpPr>
          <p:cNvPr id="16" name="Gerade Verbindung mit Pfeil 15"/>
          <p:cNvCxnSpPr>
            <a:endCxn id="2" idx="3"/>
          </p:cNvCxnSpPr>
          <p:nvPr/>
        </p:nvCxnSpPr>
        <p:spPr>
          <a:xfrm flipH="1">
            <a:off x="4932040" y="805354"/>
            <a:ext cx="1656184" cy="153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p:nvPr/>
        </p:nvCxnSpPr>
        <p:spPr>
          <a:xfrm>
            <a:off x="4022526" y="990020"/>
            <a:ext cx="0" cy="2616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p:nvPr/>
        </p:nvCxnSpPr>
        <p:spPr>
          <a:xfrm>
            <a:off x="4506406" y="2286164"/>
            <a:ext cx="2801898" cy="4706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flipH="1">
            <a:off x="1691680" y="2286164"/>
            <a:ext cx="1944216" cy="35074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p:nvPr/>
        </p:nvCxnSpPr>
        <p:spPr>
          <a:xfrm>
            <a:off x="4067944" y="1939374"/>
            <a:ext cx="0" cy="2616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5" name="Gerade Verbindung mit Pfeil 24"/>
          <p:cNvCxnSpPr/>
          <p:nvPr/>
        </p:nvCxnSpPr>
        <p:spPr>
          <a:xfrm>
            <a:off x="4082350" y="2461538"/>
            <a:ext cx="0" cy="2616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BC336B61-40F9-44C7-930E-DC55F7F40067}"/>
              </a:ext>
            </a:extLst>
          </p:cNvPr>
          <p:cNvSpPr txBox="1"/>
          <p:nvPr/>
        </p:nvSpPr>
        <p:spPr>
          <a:xfrm>
            <a:off x="1331640" y="6019631"/>
            <a:ext cx="8568953" cy="369332"/>
          </a:xfrm>
          <a:prstGeom prst="rect">
            <a:avLst/>
          </a:prstGeom>
          <a:noFill/>
        </p:spPr>
        <p:txBody>
          <a:bodyPr wrap="square" rtlCol="0">
            <a:spAutoFit/>
          </a:bodyPr>
          <a:lstStyle/>
          <a:p>
            <a:r>
              <a:rPr lang="de-DE" dirty="0" err="1"/>
              <a:t>Credit</a:t>
            </a:r>
            <a:r>
              <a:rPr lang="de-DE" dirty="0"/>
              <a:t> </a:t>
            </a:r>
            <a:r>
              <a:rPr lang="de-DE" dirty="0" err="1"/>
              <a:t>plans</a:t>
            </a:r>
            <a:r>
              <a:rPr lang="de-DE" dirty="0"/>
              <a:t> </a:t>
            </a:r>
            <a:r>
              <a:rPr lang="de-DE" dirty="0" err="1"/>
              <a:t>worked</a:t>
            </a:r>
            <a:r>
              <a:rPr lang="de-DE" dirty="0"/>
              <a:t> </a:t>
            </a:r>
            <a:r>
              <a:rPr lang="de-DE" dirty="0" err="1"/>
              <a:t>successfully</a:t>
            </a:r>
            <a:r>
              <a:rPr lang="de-DE" dirty="0"/>
              <a:t> in South-East Asian countries </a:t>
            </a:r>
            <a:r>
              <a:rPr lang="de-DE" dirty="0" err="1"/>
              <a:t>including</a:t>
            </a:r>
            <a:r>
              <a:rPr lang="de-DE" dirty="0"/>
              <a:t> China</a:t>
            </a:r>
          </a:p>
        </p:txBody>
      </p:sp>
    </p:spTree>
    <p:extLst>
      <p:ext uri="{BB962C8B-B14F-4D97-AF65-F5344CB8AC3E}">
        <p14:creationId xmlns:p14="http://schemas.microsoft.com/office/powerpoint/2010/main" val="2543479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629FD7-8055-4349-A812-B0E2684F70C0}"/>
              </a:ext>
            </a:extLst>
          </p:cNvPr>
          <p:cNvSpPr>
            <a:spLocks noGrp="1"/>
          </p:cNvSpPr>
          <p:nvPr>
            <p:ph type="title"/>
          </p:nvPr>
        </p:nvSpPr>
        <p:spPr/>
        <p:txBody>
          <a:bodyPr>
            <a:normAutofit/>
          </a:bodyPr>
          <a:lstStyle/>
          <a:p>
            <a:r>
              <a:rPr lang="en-GB" dirty="0"/>
              <a:t>Control consumption demand in a zero-growth economy</a:t>
            </a:r>
          </a:p>
        </p:txBody>
      </p:sp>
      <p:sp>
        <p:nvSpPr>
          <p:cNvPr id="3" name="Inhaltsplatzhalter 2">
            <a:extLst>
              <a:ext uri="{FF2B5EF4-FFF2-40B4-BE49-F238E27FC236}">
                <a16:creationId xmlns:a16="http://schemas.microsoft.com/office/drawing/2014/main" id="{C37E7AC4-1532-480F-9248-981E3D5A9297}"/>
              </a:ext>
            </a:extLst>
          </p:cNvPr>
          <p:cNvSpPr>
            <a:spLocks noGrp="1"/>
          </p:cNvSpPr>
          <p:nvPr>
            <p:ph idx="1"/>
          </p:nvPr>
        </p:nvSpPr>
        <p:spPr/>
        <p:txBody>
          <a:bodyPr>
            <a:normAutofit/>
          </a:bodyPr>
          <a:lstStyle/>
          <a:p>
            <a:r>
              <a:rPr lang="en-US" sz="2000" dirty="0">
                <a:solidFill>
                  <a:srgbClr val="000000"/>
                </a:solidFill>
                <a:effectLst/>
                <a:latin typeface="Times New Roman" panose="02020603050405020304" pitchFamily="18" charset="0"/>
                <a:ea typeface="Times New Roman" panose="02020603050405020304" pitchFamily="18" charset="0"/>
              </a:rPr>
              <a:t>The challenge is that in a zero-growth economy net-saving must be zero and in case of productivity developments even negative.</a:t>
            </a:r>
          </a:p>
          <a:p>
            <a:pPr marL="0" indent="0">
              <a:buNone/>
            </a:pPr>
            <a:endParaRPr lang="en-US" sz="2000" dirty="0">
              <a:solidFill>
                <a:srgbClr val="000000"/>
              </a:solidFill>
              <a:effectLst/>
              <a:latin typeface="Times New Roman" panose="02020603050405020304" pitchFamily="18" charset="0"/>
              <a:ea typeface="Times New Roman" panose="02020603050405020304" pitchFamily="18" charset="0"/>
            </a:endParaRPr>
          </a:p>
          <a:p>
            <a:r>
              <a:rPr lang="en-US" sz="2000" dirty="0">
                <a:solidFill>
                  <a:srgbClr val="000000"/>
                </a:solidFill>
                <a:latin typeface="Times New Roman" panose="02020603050405020304" pitchFamily="18" charset="0"/>
                <a:ea typeface="Times New Roman" panose="02020603050405020304" pitchFamily="18" charset="0"/>
              </a:rPr>
              <a:t>Households with very high income and wealth will save. Even if the group of rich give permanent credit to group of poor the poor this is not sustainable. This would permanently increase debt quotas of the poor.</a:t>
            </a:r>
          </a:p>
          <a:p>
            <a:pPr marL="0" indent="0">
              <a:buNone/>
            </a:pPr>
            <a:endParaRPr lang="en-US" sz="2000" dirty="0">
              <a:solidFill>
                <a:srgbClr val="000000"/>
              </a:solidFill>
              <a:latin typeface="Times New Roman" panose="02020603050405020304" pitchFamily="18" charset="0"/>
              <a:ea typeface="Times New Roman" panose="02020603050405020304" pitchFamily="18" charset="0"/>
            </a:endParaRPr>
          </a:p>
          <a:p>
            <a:r>
              <a:rPr lang="en-US" sz="2000" dirty="0">
                <a:solidFill>
                  <a:srgbClr val="000000"/>
                </a:solidFill>
                <a:latin typeface="Times New Roman" panose="02020603050405020304" pitchFamily="18" charset="0"/>
                <a:ea typeface="Times New Roman" panose="02020603050405020304" pitchFamily="18" charset="0"/>
              </a:rPr>
              <a:t>The conclusion is that only a radical change in income and wealth distribution can lead to a sustainable zero-growth economy.</a:t>
            </a:r>
          </a:p>
          <a:p>
            <a:r>
              <a:rPr lang="en-US" b="1" dirty="0">
                <a:solidFill>
                  <a:srgbClr val="FF0000"/>
                </a:solidFill>
                <a:latin typeface="Times New Roman" panose="02020603050405020304" pitchFamily="18" charset="0"/>
                <a:ea typeface="Times New Roman" panose="02020603050405020304" pitchFamily="18" charset="0"/>
              </a:rPr>
              <a:t>Radical redistribution policy is needed.</a:t>
            </a:r>
          </a:p>
          <a:p>
            <a:endParaRPr lang="en-US" sz="2000" dirty="0">
              <a:solidFill>
                <a:srgbClr val="000000"/>
              </a:solidFill>
              <a:latin typeface="Times New Roman" panose="02020603050405020304" pitchFamily="18" charset="0"/>
              <a:ea typeface="Times New Roman" panose="02020603050405020304" pitchFamily="18" charset="0"/>
            </a:endParaRPr>
          </a:p>
          <a:p>
            <a:endParaRPr lang="en-US" sz="20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16222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6DF9E8-42E4-4526-B6C7-264D9B9D5D10}"/>
              </a:ext>
            </a:extLst>
          </p:cNvPr>
          <p:cNvSpPr>
            <a:spLocks noGrp="1"/>
          </p:cNvSpPr>
          <p:nvPr>
            <p:ph type="title"/>
          </p:nvPr>
        </p:nvSpPr>
        <p:spPr/>
        <p:txBody>
          <a:bodyPr/>
          <a:lstStyle/>
          <a:p>
            <a:r>
              <a:rPr lang="en-GB" dirty="0"/>
              <a:t>Elements of redistribution policy</a:t>
            </a:r>
          </a:p>
        </p:txBody>
      </p:sp>
      <p:sp>
        <p:nvSpPr>
          <p:cNvPr id="3" name="Inhaltsplatzhalter 2">
            <a:extLst>
              <a:ext uri="{FF2B5EF4-FFF2-40B4-BE49-F238E27FC236}">
                <a16:creationId xmlns:a16="http://schemas.microsoft.com/office/drawing/2014/main" id="{C76EE118-2FC8-4F6A-9FC2-FF9CDD207EF6}"/>
              </a:ext>
            </a:extLst>
          </p:cNvPr>
          <p:cNvSpPr>
            <a:spLocks noGrp="1"/>
          </p:cNvSpPr>
          <p:nvPr>
            <p:ph idx="1"/>
          </p:nvPr>
        </p:nvSpPr>
        <p:spPr>
          <a:xfrm>
            <a:off x="822959" y="1845734"/>
            <a:ext cx="7925505" cy="4319570"/>
          </a:xfrm>
        </p:spPr>
        <p:txBody>
          <a:bodyPr>
            <a:noAutofit/>
          </a:bodyPr>
          <a:lstStyle/>
          <a:p>
            <a:pPr marL="0" indent="0">
              <a:buNone/>
            </a:pPr>
            <a:r>
              <a:rPr lang="en-US" sz="1800" dirty="0">
                <a:solidFill>
                  <a:srgbClr val="000000"/>
                </a:solidFill>
                <a:ea typeface="Times New Roman" panose="02020603050405020304" pitchFamily="18" charset="0"/>
              </a:rPr>
              <a:t>- Real interest rates should and can become zero. </a:t>
            </a:r>
            <a:r>
              <a:rPr lang="en-US" sz="1800" dirty="0">
                <a:solidFill>
                  <a:srgbClr val="000000"/>
                </a:solidFill>
                <a:effectLst/>
                <a:ea typeface="Times New Roman" panose="02020603050405020304" pitchFamily="18" charset="0"/>
              </a:rPr>
              <a:t>Real interest rates of zero are justified as “interest to-day rewards no genuine sacrifice, any more than does the rent of land” (Keynes 1936: 376).</a:t>
            </a:r>
            <a:endParaRPr lang="en-GB" sz="1800" dirty="0"/>
          </a:p>
          <a:p>
            <a:pPr marL="0" indent="0">
              <a:buNone/>
            </a:pPr>
            <a:r>
              <a:rPr lang="en-GB" sz="1800" dirty="0">
                <a:solidFill>
                  <a:srgbClr val="000000"/>
                </a:solidFill>
              </a:rPr>
              <a:t>Credit plan fix a very low refinancing rate or even lending rate of banks and the desired credit volume </a:t>
            </a:r>
          </a:p>
          <a:p>
            <a:pPr>
              <a:buFontTx/>
              <a:buChar char="-"/>
            </a:pPr>
            <a:r>
              <a:rPr lang="en-GB" sz="1800" dirty="0">
                <a:solidFill>
                  <a:srgbClr val="000000"/>
                </a:solidFill>
              </a:rPr>
              <a:t>Low interest rates will bring down the minimum profit rate</a:t>
            </a:r>
          </a:p>
          <a:p>
            <a:pPr>
              <a:buFontTx/>
              <a:buChar char="-"/>
            </a:pPr>
            <a:r>
              <a:rPr lang="en-GB" sz="1800" dirty="0">
                <a:solidFill>
                  <a:srgbClr val="000000"/>
                </a:solidFill>
              </a:rPr>
              <a:t>Profits of big companies (stakeholder stock companies) do not flow to the private sector</a:t>
            </a:r>
          </a:p>
          <a:p>
            <a:pPr marL="0" indent="0">
              <a:buNone/>
            </a:pPr>
            <a:r>
              <a:rPr lang="en-GB" sz="1800" dirty="0">
                <a:solidFill>
                  <a:srgbClr val="000000"/>
                </a:solidFill>
              </a:rPr>
              <a:t>- Private small- and medium sized companies act in a competitive environment and profits will be too  high</a:t>
            </a:r>
          </a:p>
        </p:txBody>
      </p:sp>
    </p:spTree>
    <p:extLst>
      <p:ext uri="{BB962C8B-B14F-4D97-AF65-F5344CB8AC3E}">
        <p14:creationId xmlns:p14="http://schemas.microsoft.com/office/powerpoint/2010/main" val="3608978920"/>
      </p:ext>
    </p:extLst>
  </p:cSld>
  <p:clrMapOvr>
    <a:masterClrMapping/>
  </p:clrMapOvr>
</p:sld>
</file>

<file path=ppt/theme/theme1.xml><?xml version="1.0" encoding="utf-8"?>
<a:theme xmlns:a="http://schemas.openxmlformats.org/drawingml/2006/main" name="Rückblick">
  <a:themeElements>
    <a:clrScheme name="Rückblic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1503</Words>
  <Application>Microsoft Office PowerPoint</Application>
  <PresentationFormat>Bildschirmpräsentation (4:3)</PresentationFormat>
  <Paragraphs>119</Paragraphs>
  <Slides>15</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15</vt:i4>
      </vt:variant>
    </vt:vector>
  </HeadingPairs>
  <TitlesOfParts>
    <vt:vector size="21" baseType="lpstr">
      <vt:lpstr>Arial</vt:lpstr>
      <vt:lpstr>Calibri</vt:lpstr>
      <vt:lpstr>Calibri Light</vt:lpstr>
      <vt:lpstr>Cambria Math</vt:lpstr>
      <vt:lpstr>Times New Roman</vt:lpstr>
      <vt:lpstr>Rückblick</vt:lpstr>
      <vt:lpstr>How to Transform Capitalism? Can Low or Zero Growth be Achieved under Capitalism?  Workshop: De-Growth, Zero Growth and / or Green Growth? Macroeconomic Implications of Ecological Constraints  September 23 and 24, 2021</vt:lpstr>
      <vt:lpstr>Structure</vt:lpstr>
      <vt:lpstr>A small model</vt:lpstr>
      <vt:lpstr>PowerPoint-Präsentation</vt:lpstr>
      <vt:lpstr>PowerPoint-Präsentation</vt:lpstr>
      <vt:lpstr>“Socialisation of investment” (Keynes 1936: 378)</vt:lpstr>
      <vt:lpstr>PowerPoint-Präsentation</vt:lpstr>
      <vt:lpstr>Control consumption demand in a zero-growth economy</vt:lpstr>
      <vt:lpstr>Elements of redistribution policy</vt:lpstr>
      <vt:lpstr>Tax policy</vt:lpstr>
      <vt:lpstr>Government sector</vt:lpstr>
      <vt:lpstr>External sector</vt:lpstr>
      <vt:lpstr>Labour market</vt:lpstr>
      <vt:lpstr>Conclusion </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Hansjörg Herr</dc:creator>
  <cp:lastModifiedBy>Hansjörg</cp:lastModifiedBy>
  <cp:revision>20</cp:revision>
  <dcterms:created xsi:type="dcterms:W3CDTF">2021-09-03T05:37:46Z</dcterms:created>
  <dcterms:modified xsi:type="dcterms:W3CDTF">2021-09-24T13:54:32Z</dcterms:modified>
</cp:coreProperties>
</file>